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9" r:id="rId1"/>
  </p:sldMasterIdLst>
  <p:notesMasterIdLst>
    <p:notesMasterId r:id="rId16"/>
  </p:notesMasterIdLst>
  <p:sldIdLst>
    <p:sldId id="256" r:id="rId2"/>
    <p:sldId id="271" r:id="rId3"/>
    <p:sldId id="257" r:id="rId4"/>
    <p:sldId id="262" r:id="rId5"/>
    <p:sldId id="261" r:id="rId6"/>
    <p:sldId id="272" r:id="rId7"/>
    <p:sldId id="259" r:id="rId8"/>
    <p:sldId id="260" r:id="rId9"/>
    <p:sldId id="267" r:id="rId10"/>
    <p:sldId id="265" r:id="rId11"/>
    <p:sldId id="266" r:id="rId12"/>
    <p:sldId id="258" r:id="rId13"/>
    <p:sldId id="268"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9072" autoAdjust="0"/>
  </p:normalViewPr>
  <p:slideViewPr>
    <p:cSldViewPr snapToGrid="0">
      <p:cViewPr varScale="1">
        <p:scale>
          <a:sx n="99" d="100"/>
          <a:sy n="99" d="100"/>
        </p:scale>
        <p:origin x="9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B130E-E448-4FF8-B4B0-D6BED0B3AD0D}"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79CA4-758C-43E2-9120-ED16FFCD922D}" type="slidenum">
              <a:rPr lang="en-US" smtClean="0"/>
              <a:t>‹#›</a:t>
            </a:fld>
            <a:endParaRPr lang="en-US"/>
          </a:p>
        </p:txBody>
      </p:sp>
    </p:spTree>
    <p:extLst>
      <p:ext uri="{BB962C8B-B14F-4D97-AF65-F5344CB8AC3E}">
        <p14:creationId xmlns:p14="http://schemas.microsoft.com/office/powerpoint/2010/main" val="3507607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0" dirty="0">
                <a:effectLst/>
                <a:latin typeface="Calibri" panose="020F0502020204030204" pitchFamily="34" charset="0"/>
                <a:ea typeface="Times New Roman" panose="02020603050405020304" pitchFamily="18" charset="0"/>
              </a:rPr>
              <a:t>Mining Lease M39/388 and Prospecting Licence P39/5467 are located in the </a:t>
            </a:r>
            <a:r>
              <a:rPr lang="en-AU" sz="1200" kern="0" dirty="0" err="1">
                <a:effectLst/>
                <a:latin typeface="Calibri" panose="020F0502020204030204" pitchFamily="34" charset="0"/>
                <a:ea typeface="Times New Roman" panose="02020603050405020304" pitchFamily="18" charset="0"/>
              </a:rPr>
              <a:t>Redcastle</a:t>
            </a:r>
            <a:r>
              <a:rPr lang="en-AU" sz="1200" kern="0" dirty="0">
                <a:effectLst/>
                <a:latin typeface="Calibri" panose="020F0502020204030204" pitchFamily="34" charset="0"/>
                <a:ea typeface="Times New Roman" panose="02020603050405020304" pitchFamily="18" charset="0"/>
              </a:rPr>
              <a:t> District between Leonora and Laverton south of the Leonora – Laverton highway (Refer: Figure 1)  and then accessed by two gravel roads,  a southbound track bypassing  </a:t>
            </a:r>
            <a:r>
              <a:rPr lang="en-AU" sz="1200" kern="0" dirty="0" err="1">
                <a:effectLst/>
                <a:latin typeface="Calibri" panose="020F0502020204030204" pitchFamily="34" charset="0"/>
                <a:ea typeface="Times New Roman" panose="02020603050405020304" pitchFamily="18" charset="0"/>
              </a:rPr>
              <a:t>Minara</a:t>
            </a:r>
            <a:r>
              <a:rPr lang="en-AU" sz="1200" kern="0" dirty="0">
                <a:effectLst/>
                <a:latin typeface="Calibri" panose="020F0502020204030204" pitchFamily="34" charset="0"/>
                <a:ea typeface="Times New Roman" panose="02020603050405020304" pitchFamily="18" charset="0"/>
              </a:rPr>
              <a:t> station and another south bound track passing the historic Murrin </a:t>
            </a:r>
            <a:r>
              <a:rPr lang="en-AU" sz="1200" kern="0" dirty="0" err="1">
                <a:effectLst/>
                <a:latin typeface="Calibri" panose="020F0502020204030204" pitchFamily="34" charset="0"/>
                <a:ea typeface="Times New Roman" panose="02020603050405020304" pitchFamily="18" charset="0"/>
              </a:rPr>
              <a:t>Murrin</a:t>
            </a:r>
            <a:r>
              <a:rPr lang="en-AU" sz="1200" kern="0" dirty="0">
                <a:effectLst/>
                <a:latin typeface="Calibri" panose="020F0502020204030204" pitchFamily="34" charset="0"/>
                <a:ea typeface="Times New Roman" panose="02020603050405020304" pitchFamily="18" charset="0"/>
              </a:rPr>
              <a:t> townsite towards Windsor Well.  </a:t>
            </a:r>
            <a:r>
              <a:rPr lang="en-AU" sz="1200" kern="0" dirty="0">
                <a:solidFill>
                  <a:srgbClr val="000000"/>
                </a:solidFill>
                <a:effectLst/>
                <a:latin typeface="Calibri" panose="020F0502020204030204" pitchFamily="34" charset="0"/>
                <a:ea typeface="Times New Roman" panose="02020603050405020304" pitchFamily="18" charset="0"/>
              </a:rPr>
              <a:t>Both tenements held by prospector Brendon Connor who has previously held  the four surrounding and former prospecting licences P39/5445 - P39/5448 which are now  granted as prospecting licences  P39/6310 – P39/6313.  The six tenements including the mining lease and the five surrounding prospecting licences have been referred to as the Red King Project.  A Mining Lease application M39/1158 overlies prospecting licence P39/5467 and the Red King tenements have been associated with a surrounding  group of 38 tenements,  referred to as the Red Castle Project.</a:t>
            </a:r>
            <a:endParaRPr lang="en-US" dirty="0"/>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3</a:t>
            </a:fld>
            <a:endParaRPr lang="en-US"/>
          </a:p>
        </p:txBody>
      </p:sp>
    </p:spTree>
    <p:extLst>
      <p:ext uri="{BB962C8B-B14F-4D97-AF65-F5344CB8AC3E}">
        <p14:creationId xmlns:p14="http://schemas.microsoft.com/office/powerpoint/2010/main" val="373583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sz="1800" kern="0" dirty="0">
                <a:effectLst/>
                <a:latin typeface="Calibri" panose="020F0502020204030204" pitchFamily="34" charset="0"/>
                <a:ea typeface="Times New Roman" panose="02020603050405020304" pitchFamily="18" charset="0"/>
              </a:rPr>
              <a:t>RC drilling was carried out in April 2022 with four metre  composite samples being submitted for analysis. Upon receipt of results one metre composite samples of the anomalous four metre samples were submitted for analysis. </a:t>
            </a:r>
            <a:r>
              <a:rPr lang="en-AU" sz="1800" dirty="0">
                <a:effectLst/>
                <a:latin typeface="Calibri" panose="020F0502020204030204" pitchFamily="34" charset="0"/>
                <a:ea typeface="Times New Roman" panose="02020603050405020304" pitchFamily="18" charset="0"/>
                <a:cs typeface="Calibri" panose="020F0502020204030204" pitchFamily="34" charset="0"/>
              </a:rPr>
              <a:t>Gold assay results included lower grade economic mineralisation to an average depth of 27m as follows: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RK01 –   1m @ 0.42g/t from 34m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RK02 –   2m @ 0.60g/t from 28m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3m @ 0.70g/t from 36m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3m @ 0.53g/t from 30m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RK03 -    2m @ 0.56g/t from 29m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3m @ 0.2 g/t from 38m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RK06  -    5m @ 0.5 g/t from 38m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0" dirty="0">
                <a:effectLst/>
                <a:latin typeface="Calibri" panose="020F0502020204030204" pitchFamily="34" charset="0"/>
                <a:ea typeface="Times New Roman" panose="02020603050405020304" pitchFamily="18" charset="0"/>
              </a:rPr>
              <a:t>Limited drilling was used to assess the orientation of the mineralisation below peak soil assays of 105ppb and 85ppb (Refer: Figure 5b).  RKRC01, 05 were drilled with a NNW azimuth of 330deg.;  RKRC02, 03 and 04 in an ENE direction of 60deg. and RKRC06 was a vertical hole designed to intersect mineralisation associated with  significant (&gt; 95%) quartz or quartz reef mineralisation. The drilling programme totalled 316 metres  covering an area of approximately 200sqm in a potentially mineralised and magnetically disturbed area of 18Ha (Refer: Figure 6).  The close spaced holes appear to have indicated the occurrence of mineralisation at a vertical depth of 23 -33 metres and such mineralisation occurs from the surface to a maximum depth of 33 metres associated with quartz veining in </a:t>
            </a:r>
            <a:r>
              <a:rPr lang="en-AU" sz="1800" dirty="0">
                <a:effectLst/>
                <a:latin typeface="Calibri" panose="020F0502020204030204" pitchFamily="34" charset="0"/>
                <a:ea typeface="Times New Roman" panose="02020603050405020304" pitchFamily="18" charset="0"/>
                <a:cs typeface="Calibri" panose="020F0502020204030204" pitchFamily="34" charset="0"/>
              </a:rPr>
              <a:t>weathered rock.  The quartz veining was varied in intensity however quartz reef style intervals of 95%-100% quartz was intersected in drill holes RKRC02, 03 and RKRC06 indicating the presence of strong dilation and probable shearing and mineralisation (Refer: Figure 7). It is apparent that leaching of gold mineralisation has occurred in the weathered zone and  therefore lower patchy grades are present.   It is anticipated that the grades will be stronger at depth with the presence of higher grade shoots, which is generally a common scenario for gold deposits in the Goldfields region. Lower economic gold grades in drilling and strong soil geochemistry within a  circular magnetic feature has  indicated the presence of  mineralised  structures which is sufficient evidence for a continued  alluvial mining operation.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13</a:t>
            </a:fld>
            <a:endParaRPr lang="en-US"/>
          </a:p>
        </p:txBody>
      </p:sp>
    </p:spTree>
    <p:extLst>
      <p:ext uri="{BB962C8B-B14F-4D97-AF65-F5344CB8AC3E}">
        <p14:creationId xmlns:p14="http://schemas.microsoft.com/office/powerpoint/2010/main" val="3682093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sz="1800" dirty="0">
                <a:solidFill>
                  <a:srgbClr val="000000"/>
                </a:solidFill>
                <a:effectLst/>
                <a:latin typeface="Calibri" panose="020F0502020204030204" pitchFamily="34" charset="0"/>
                <a:ea typeface="Times New Roman" panose="02020603050405020304" pitchFamily="18" charset="0"/>
              </a:rPr>
              <a:t>Only one RC hole RKRC007 has been drilled on M39/388 in a north east direction; collared adjacent to  where the soil geochemistry indicated a  gold anomaly of 107ppbAu. This augured soil location was approximately 50 metres south west of the north west trending line of workings on former GML 435T which includes a deep historic shaft at the northern end (Refer: Figure 8).  </a:t>
            </a:r>
            <a:r>
              <a:rPr lang="en-AU" sz="1800" dirty="0">
                <a:effectLst/>
                <a:latin typeface="Times New Roman" panose="02020603050405020304" pitchFamily="18" charset="0"/>
                <a:ea typeface="Times New Roman" panose="02020603050405020304" pitchFamily="18" charset="0"/>
                <a:cs typeface="Calibri" panose="020F0502020204030204" pitchFamily="34" charset="0"/>
              </a:rPr>
              <a:t>The drilling programme was not  completed due to the drill rig having to leave early and therefore  only one shallow (46m) hole was drilled based on the peak soil anomaly and  a NW trending line of workings. The results were encouraging in the 1</a:t>
            </a:r>
            <a:r>
              <a:rPr lang="en-AU" sz="1800" baseline="30000" dirty="0">
                <a:effectLst/>
                <a:latin typeface="Times New Roman" panose="02020603050405020304" pitchFamily="18" charset="0"/>
                <a:ea typeface="Times New Roman" panose="02020603050405020304" pitchFamily="18" charset="0"/>
                <a:cs typeface="Calibri" panose="020F0502020204030204" pitchFamily="34" charset="0"/>
              </a:rPr>
              <a:t>st</a:t>
            </a:r>
            <a:r>
              <a:rPr lang="en-AU" sz="1800" dirty="0">
                <a:effectLst/>
                <a:latin typeface="Times New Roman" panose="02020603050405020304" pitchFamily="18" charset="0"/>
                <a:ea typeface="Times New Roman" panose="02020603050405020304" pitchFamily="18" charset="0"/>
                <a:cs typeface="Calibri" panose="020F0502020204030204" pitchFamily="34" charset="0"/>
              </a:rPr>
              <a:t> four metres of the hole including:</a:t>
            </a:r>
            <a:endParaRPr lang="en-US" sz="1800" dirty="0">
              <a:effectLst/>
              <a:latin typeface="Times New Roman" panose="02020603050405020304" pitchFamily="18" charset="0"/>
              <a:ea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4 metres @ 0.4g/</a:t>
            </a:r>
            <a:r>
              <a:rPr lang="en-AU" sz="1800" dirty="0" err="1">
                <a:effectLst/>
                <a:latin typeface="Calibri" panose="020F0502020204030204" pitchFamily="34" charset="0"/>
                <a:ea typeface="Times New Roman" panose="02020603050405020304" pitchFamily="18" charset="0"/>
                <a:cs typeface="Calibri" panose="020F0502020204030204" pitchFamily="34" charset="0"/>
              </a:rPr>
              <a:t>tAu</a:t>
            </a:r>
            <a:r>
              <a:rPr lang="en-AU" sz="1800" dirty="0">
                <a:effectLst/>
                <a:latin typeface="Calibri" panose="020F0502020204030204" pitchFamily="34" charset="0"/>
                <a:ea typeface="Times New Roman" panose="02020603050405020304" pitchFamily="18" charset="0"/>
                <a:cs typeface="Calibri" panose="020F0502020204030204" pitchFamily="34" charset="0"/>
              </a:rPr>
              <a:t> from the surface with the individual one metre assays averaging 3 metres @ 0.38g/</a:t>
            </a:r>
            <a:r>
              <a:rPr lang="en-AU" sz="1800" dirty="0" err="1">
                <a:effectLst/>
                <a:latin typeface="Calibri" panose="020F0502020204030204" pitchFamily="34" charset="0"/>
                <a:ea typeface="Times New Roman" panose="02020603050405020304" pitchFamily="18" charset="0"/>
                <a:cs typeface="Calibri" panose="020F0502020204030204" pitchFamily="34" charset="0"/>
              </a:rPr>
              <a:t>tAu</a:t>
            </a:r>
            <a:r>
              <a:rPr lang="en-AU" sz="1800" dirty="0">
                <a:effectLst/>
                <a:latin typeface="Calibri" panose="020F0502020204030204" pitchFamily="34" charset="0"/>
                <a:ea typeface="Times New Roman" panose="02020603050405020304" pitchFamily="18" charset="0"/>
                <a:cs typeface="Calibri" panose="020F0502020204030204" pitchFamily="34" charset="0"/>
              </a:rPr>
              <a:t> from the surface as well as 0.23g/</a:t>
            </a:r>
            <a:r>
              <a:rPr lang="en-AU" sz="1800" dirty="0" err="1">
                <a:effectLst/>
                <a:latin typeface="Calibri" panose="020F0502020204030204" pitchFamily="34" charset="0"/>
                <a:ea typeface="Times New Roman" panose="02020603050405020304" pitchFamily="18" charset="0"/>
                <a:cs typeface="Calibri" panose="020F0502020204030204" pitchFamily="34" charset="0"/>
              </a:rPr>
              <a:t>tAu</a:t>
            </a:r>
            <a:r>
              <a:rPr lang="en-AU" sz="1800" dirty="0">
                <a:effectLst/>
                <a:latin typeface="Calibri" panose="020F0502020204030204" pitchFamily="34" charset="0"/>
                <a:ea typeface="Times New Roman" panose="02020603050405020304" pitchFamily="18" charset="0"/>
                <a:cs typeface="Calibri" panose="020F0502020204030204" pitchFamily="34" charset="0"/>
              </a:rPr>
              <a:t> from 6m – 7m downhole.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From the results further drilling is warranted as these elevated near surface results which generally indicate deeper mineralisation.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14</a:t>
            </a:fld>
            <a:endParaRPr lang="en-US"/>
          </a:p>
        </p:txBody>
      </p:sp>
    </p:spTree>
    <p:extLst>
      <p:ext uri="{BB962C8B-B14F-4D97-AF65-F5344CB8AC3E}">
        <p14:creationId xmlns:p14="http://schemas.microsoft.com/office/powerpoint/2010/main" val="139869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The  main historic workings associated with the Red King Project  are the Bendigo Group of workings  partly on M39/388 ( crossing the northern boundary) and just above the northern boundary of P39/5467 (Refer: Figure 2).  The style of gold mineralisation has been described as occurring in quartz reefs and stringers on the contact between carbonated sediments and basalts with reconnaissance mapping  indicating  two styles of mineralisation: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lphaLcParenBoth"/>
            </a:pPr>
            <a:r>
              <a:rPr lang="en-AU" sz="1800" dirty="0">
                <a:effectLst/>
                <a:latin typeface="Calibri" panose="020F0502020204030204" pitchFamily="34" charset="0"/>
                <a:ea typeface="Times New Roman" panose="02020603050405020304" pitchFamily="18" charset="0"/>
                <a:cs typeface="Calibri" panose="020F0502020204030204" pitchFamily="34" charset="0"/>
              </a:rPr>
              <a:t>Gold mineralisation </a:t>
            </a:r>
            <a:r>
              <a:rPr lang="en-AU" sz="1800" dirty="0" err="1">
                <a:effectLst/>
                <a:latin typeface="Calibri" panose="020F0502020204030204" pitchFamily="34" charset="0"/>
                <a:ea typeface="Times New Roman" panose="02020603050405020304" pitchFamily="18" charset="0"/>
                <a:cs typeface="Calibri" panose="020F0502020204030204" pitchFamily="34" charset="0"/>
              </a:rPr>
              <a:t>stratabound</a:t>
            </a:r>
            <a:r>
              <a:rPr lang="en-AU" sz="1800" dirty="0">
                <a:effectLst/>
                <a:latin typeface="Calibri" panose="020F0502020204030204" pitchFamily="34" charset="0"/>
                <a:ea typeface="Times New Roman" panose="02020603050405020304" pitchFamily="18" charset="0"/>
                <a:cs typeface="Calibri" panose="020F0502020204030204" pitchFamily="34" charset="0"/>
              </a:rPr>
              <a:t> within narrow, sheared interflow sediment beds.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mj-lt"/>
              <a:buAutoNum type="alphaLcParenBoth"/>
            </a:pPr>
            <a:r>
              <a:rPr lang="en-AU" sz="1800" dirty="0">
                <a:effectLst/>
                <a:latin typeface="Calibri" panose="020F0502020204030204" pitchFamily="34" charset="0"/>
                <a:ea typeface="Times New Roman" panose="02020603050405020304" pitchFamily="18" charset="0"/>
                <a:cs typeface="Calibri" panose="020F0502020204030204" pitchFamily="34" charset="0"/>
              </a:rPr>
              <a:t>Brittle fracture-controlled mineralisation along NE and ENE trending structures.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4</a:t>
            </a:fld>
            <a:endParaRPr lang="en-US"/>
          </a:p>
        </p:txBody>
      </p:sp>
    </p:spTree>
    <p:extLst>
      <p:ext uri="{BB962C8B-B14F-4D97-AF65-F5344CB8AC3E}">
        <p14:creationId xmlns:p14="http://schemas.microsoft.com/office/powerpoint/2010/main" val="266246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Calibri" panose="020F0502020204030204" pitchFamily="34" charset="0"/>
                <a:ea typeface="Times New Roman" panose="02020603050405020304" pitchFamily="18" charset="0"/>
                <a:cs typeface="Calibri" panose="020F0502020204030204" pitchFamily="34" charset="0"/>
              </a:rPr>
              <a:t>Near the eastern boundary of M39/388 on the main track, a north west line of shafts (Azimuth 320deg.) on a  former GML 435T is present.  Quartz fragments are prominent on the spoil heaps surrounding the shafts including </a:t>
            </a:r>
            <a:r>
              <a:rPr lang="en-AU" sz="1800" dirty="0" err="1">
                <a:effectLst/>
                <a:latin typeface="Calibri" panose="020F0502020204030204" pitchFamily="34" charset="0"/>
                <a:ea typeface="Times New Roman" panose="02020603050405020304" pitchFamily="18" charset="0"/>
                <a:cs typeface="Calibri" panose="020F0502020204030204" pitchFamily="34" charset="0"/>
              </a:rPr>
              <a:t>doleritic</a:t>
            </a:r>
            <a:r>
              <a:rPr lang="en-AU" sz="1800" dirty="0">
                <a:effectLst/>
                <a:latin typeface="Calibri" panose="020F0502020204030204" pitchFamily="34" charset="0"/>
                <a:ea typeface="Times New Roman" panose="02020603050405020304" pitchFamily="18" charset="0"/>
                <a:cs typeface="Calibri" panose="020F0502020204030204" pitchFamily="34" charset="0"/>
              </a:rPr>
              <a:t> rock and heavy quartz rubble. West of these shaft workings two deep shafts strike in a north-east direction (050-060deg.) on another former  GML433T which indicates that there are two  significant mineralised structural directions.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3179CA4-758C-43E2-9120-ED16FFCD922D}" type="slidenum">
              <a:rPr lang="en-US" smtClean="0"/>
              <a:t>5</a:t>
            </a:fld>
            <a:endParaRPr lang="en-US"/>
          </a:p>
        </p:txBody>
      </p:sp>
    </p:spTree>
    <p:extLst>
      <p:ext uri="{BB962C8B-B14F-4D97-AF65-F5344CB8AC3E}">
        <p14:creationId xmlns:p14="http://schemas.microsoft.com/office/powerpoint/2010/main" val="369692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0" dirty="0">
                <a:solidFill>
                  <a:srgbClr val="000000"/>
                </a:solidFill>
                <a:effectLst/>
                <a:latin typeface="Calibri" panose="020F0502020204030204" pitchFamily="34" charset="0"/>
                <a:ea typeface="Times New Roman" panose="02020603050405020304" pitchFamily="18" charset="0"/>
              </a:rPr>
              <a:t>Modelling of the ground magnetic data by Southern Geoscience Consultants (SGC) from data received in the 2015-2016 survey has indicated the potential  targets RCW01 – RCW06 (Refer: Figure 3) which have been backed up with work done by Bruce Craven &amp; Associates in 2020.  Craven used a magnetic data set  at right angles (optimal angle) to the magnetic units which significantly smoothed the inherent noise in the original east–west ground magnetic line data. The  target RCW02 on P39/5467 and  RCW06 on M39/388 (Huizi2016)  was selected for further modelling work </a:t>
            </a:r>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7</a:t>
            </a:fld>
            <a:endParaRPr lang="en-US"/>
          </a:p>
        </p:txBody>
      </p:sp>
    </p:spTree>
    <p:extLst>
      <p:ext uri="{BB962C8B-B14F-4D97-AF65-F5344CB8AC3E}">
        <p14:creationId xmlns:p14="http://schemas.microsoft.com/office/powerpoint/2010/main" val="3622605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latin typeface="Calibri" panose="020F0502020204030204" pitchFamily="34" charset="0"/>
                <a:ea typeface="Times New Roman" panose="02020603050405020304" pitchFamily="18" charset="0"/>
              </a:rPr>
              <a:t>Craven used a magnetic data set  at right angles (optimal angle) to the magnetic units which significantly smoothed the inherent noise in the original east–west ground magnetic line data. The  target RCW02 on P39/5467 and  RCW06 on M39/388 (Huizi2016)  was selected for further modelling work by Craven and the conclusion drawn was that the variation in the magnetism offered potential for gold mineralisation. The work indicated a series of steeply south westerly dipping rectangular prisms as the potential targets (Refer: Figure 4). </a:t>
            </a:r>
            <a:r>
              <a:rPr lang="en-AU" sz="1800" kern="0" dirty="0">
                <a:solidFill>
                  <a:srgbClr val="000000"/>
                </a:solidFill>
                <a:effectLst/>
                <a:latin typeface="Calibri" panose="020F0502020204030204" pitchFamily="34" charset="0"/>
                <a:ea typeface="Times New Roman" panose="02020603050405020304" pitchFamily="18" charset="0"/>
              </a:rPr>
              <a:t>The strong circular magnetic feature on P39/5467 detected from the ground magnetic survey conducted in 2015 hosts historic pit workings and quartz veining, trending in an ENE direction, reflecting the  anomalous soil geochemistry gold assay results with a  peak result of 105ppbAu. Modelling of the ground magnetics by Southern Geoscience Consultants has  indicated the NW direction of lineaments  as the main structural  corridor with the intersection of N-NNE connecting structures likely hosting the gold-quartz Mineralisation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8</a:t>
            </a:fld>
            <a:endParaRPr lang="en-US"/>
          </a:p>
        </p:txBody>
      </p:sp>
    </p:spTree>
    <p:extLst>
      <p:ext uri="{BB962C8B-B14F-4D97-AF65-F5344CB8AC3E}">
        <p14:creationId xmlns:p14="http://schemas.microsoft.com/office/powerpoint/2010/main" val="30556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The auger soil geochemistry programmes on M39/388 and P39/5467 were carried over historic workings and where metal detecting had been successful.  Site visits were made including discussions on where metal detecting had discovered  significant quantities of fine gold nuggets generally  weighing less than one gram.  The area on M39/388 where the soil geochemistry was applied was in two areas totalling approximately 26Ha using 50m X 50m grid patterns.  The area covered on P39/5467 involved an initial programme  of 100m x 50m augured soil samples over a prospective  area of approximately 1.2sq kms. This was followed by a  programme infilling the anomalous area to a 50m X 25m pattern.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9</a:t>
            </a:fld>
            <a:endParaRPr lang="en-US"/>
          </a:p>
        </p:txBody>
      </p:sp>
    </p:spTree>
    <p:extLst>
      <p:ext uri="{BB962C8B-B14F-4D97-AF65-F5344CB8AC3E}">
        <p14:creationId xmlns:p14="http://schemas.microsoft.com/office/powerpoint/2010/main" val="987450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The Northern Anomaly RCW06 on M39/388 has included the rectangular prisms containing significant magnetic and non-magnetic features. The features are considered to be partly or wholly zones of altered rock or gold mineralised structures, constrained in plan and interpreted as targets for drilling particularly where  elevated gold in  soil anomalies have been located.  The non-magnetic areas could  reflect altered or mineralised zones within the defined plates, indicating that the peak soil geochemistry results within a plate should be considered   a drilling target.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en-AU" sz="1800" dirty="0">
                <a:effectLst/>
                <a:latin typeface="Calibri" panose="020F0502020204030204" pitchFamily="34" charset="0"/>
                <a:ea typeface="Times New Roman" panose="02020603050405020304" pitchFamily="18" charset="0"/>
                <a:cs typeface="Calibri" panose="020F0502020204030204" pitchFamily="34" charset="0"/>
              </a:rPr>
              <a:t>The ground magnetic contours of the northern anomaly (RCW_06)  delineated a probable ENE structure associated with the elevated gold result  in  soil  which included  a peak value of  107ppbAu (Refer: Figure 5a ).  Other elevated values of significance included 73ppbAu and 41ppbAu  with background values nominally less than  20pbbAu.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10</a:t>
            </a:fld>
            <a:endParaRPr lang="en-US"/>
          </a:p>
        </p:txBody>
      </p:sp>
    </p:spTree>
    <p:extLst>
      <p:ext uri="{BB962C8B-B14F-4D97-AF65-F5344CB8AC3E}">
        <p14:creationId xmlns:p14="http://schemas.microsoft.com/office/powerpoint/2010/main" val="1888324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0" dirty="0">
                <a:effectLst/>
                <a:latin typeface="Calibri" panose="020F0502020204030204" pitchFamily="34" charset="0"/>
                <a:ea typeface="Times New Roman" panose="02020603050405020304" pitchFamily="18" charset="0"/>
              </a:rPr>
              <a:t>The ground magnetic contours  identified significant disturbance within the isolated RCW02 anomaly on P39/5467 indicating complex structures associated with the elevated gold assay values in the subsequent soil geochemistry programme which included a peak value of 158ppbAu (Refer: Figure 5b). Other elevated values of significance included   105ppbAu, 85ppbAu, 80ppbAu, 64ppbAu with background values nominally less than  20ppbAu.  Within the southern anomaly elements Barium  and Strontium appear to be associated with the anomalous gold mineralisation. and elements Titanium  and Vanadium   appear to follow a NNE trend </a:t>
            </a:r>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11</a:t>
            </a:fld>
            <a:endParaRPr lang="en-US"/>
          </a:p>
        </p:txBody>
      </p:sp>
    </p:spTree>
    <p:extLst>
      <p:ext uri="{BB962C8B-B14F-4D97-AF65-F5344CB8AC3E}">
        <p14:creationId xmlns:p14="http://schemas.microsoft.com/office/powerpoint/2010/main" val="1595368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Calibri" panose="020F0502020204030204" pitchFamily="34" charset="0"/>
                <a:ea typeface="Times New Roman" panose="02020603050405020304" pitchFamily="18" charset="0"/>
              </a:rPr>
              <a:t>Metal detecting has been  successful  from the evidence  of several worked areas on M39/388 and P39/5467. Historic workings include shallow shafts, pits  on quartz veining trending  north west and north-east directions.  Part of  the Bendigo group of workings  crossing  the northern boundary of M39/388 are associated with an interpreted north trending  structure and chert horizon (Refer: Figure 2). Metal detecting on P39/5467 and surrounding areas  with a front-end loader has always proved  successful  with ground evidence  including rehabilitation and  windrows of pushed soil. Historic workings including shallow shafts and pits on quartz veining trending in a ENE direction are present which includes another Bendigo group of workings adjoining the northern boundary of P39/5467 with the  likely association of the gold soil anomaly on P39/5467 which shows a peak result of 158ppbAu.</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3179CA4-758C-43E2-9120-ED16FFCD922D}" type="slidenum">
              <a:rPr lang="en-US" smtClean="0"/>
              <a:t>12</a:t>
            </a:fld>
            <a:endParaRPr lang="en-US"/>
          </a:p>
        </p:txBody>
      </p:sp>
    </p:spTree>
    <p:extLst>
      <p:ext uri="{BB962C8B-B14F-4D97-AF65-F5344CB8AC3E}">
        <p14:creationId xmlns:p14="http://schemas.microsoft.com/office/powerpoint/2010/main" val="101264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pPr algn="r"/>
            <a:fld id="{1449AA12-8195-4182-A7AC-2E7E59DFBDAF}" type="datetimeFigureOut">
              <a:rPr lang="en-US" smtClean="0"/>
              <a:pPr algn="r"/>
              <a:t>7/17/2024</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pPr algn="l"/>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14DFC975-2FD7-44A5-9E78-ECBA46156075}"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309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DFC975-2FD7-44A5-9E78-ECBA46156075}" type="slidenum">
              <a:rPr lang="en-US" smtClean="0"/>
              <a:pPr/>
              <a:t>‹#›</a:t>
            </a:fld>
            <a:endParaRPr lang="en-US"/>
          </a:p>
        </p:txBody>
      </p:sp>
    </p:spTree>
    <p:extLst>
      <p:ext uri="{BB962C8B-B14F-4D97-AF65-F5344CB8AC3E}">
        <p14:creationId xmlns:p14="http://schemas.microsoft.com/office/powerpoint/2010/main" val="4144563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DFC975-2FD7-44A5-9E78-ECBA46156075}" type="slidenum">
              <a:rPr lang="en-US" smtClean="0"/>
              <a:pPr/>
              <a:t>‹#›</a:t>
            </a:fld>
            <a:endParaRPr lang="en-US"/>
          </a:p>
        </p:txBody>
      </p:sp>
    </p:spTree>
    <p:extLst>
      <p:ext uri="{BB962C8B-B14F-4D97-AF65-F5344CB8AC3E}">
        <p14:creationId xmlns:p14="http://schemas.microsoft.com/office/powerpoint/2010/main" val="3018050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DFC975-2FD7-44A5-9E78-ECBA46156075}" type="slidenum">
              <a:rPr lang="en-US" smtClean="0"/>
              <a:pPr/>
              <a:t>‹#›</a:t>
            </a:fld>
            <a:endParaRPr lang="en-US"/>
          </a:p>
        </p:txBody>
      </p:sp>
    </p:spTree>
    <p:extLst>
      <p:ext uri="{BB962C8B-B14F-4D97-AF65-F5344CB8AC3E}">
        <p14:creationId xmlns:p14="http://schemas.microsoft.com/office/powerpoint/2010/main" val="3230889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49AA12-8195-4182-A7AC-2E7E59DFBDAF}" type="datetimeFigureOut">
              <a:rPr lang="en-US" smtClean="0"/>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10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49AA12-8195-4182-A7AC-2E7E59DFBDAF}"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DFC975-2FD7-44A5-9E78-ECBA46156075}" type="slidenum">
              <a:rPr lang="en-US" smtClean="0"/>
              <a:pPr/>
              <a:t>‹#›</a:t>
            </a:fld>
            <a:endParaRPr lang="en-US"/>
          </a:p>
        </p:txBody>
      </p:sp>
    </p:spTree>
    <p:extLst>
      <p:ext uri="{BB962C8B-B14F-4D97-AF65-F5344CB8AC3E}">
        <p14:creationId xmlns:p14="http://schemas.microsoft.com/office/powerpoint/2010/main" val="400958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49AA12-8195-4182-A7AC-2E7E59DFBDAF}" type="datetimeFigureOut">
              <a:rPr lang="en-US" smtClean="0"/>
              <a:pPr/>
              <a:t>7/17/2024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DFC975-2FD7-44A5-9E78-ECBA46156075}" type="slidenum">
              <a:rPr lang="en-US" smtClean="0"/>
              <a:pPr/>
              <a:t>‹#›</a:t>
            </a:fld>
            <a:endParaRPr lang="en-US"/>
          </a:p>
        </p:txBody>
      </p:sp>
    </p:spTree>
    <p:extLst>
      <p:ext uri="{BB962C8B-B14F-4D97-AF65-F5344CB8AC3E}">
        <p14:creationId xmlns:p14="http://schemas.microsoft.com/office/powerpoint/2010/main" val="394267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49AA12-8195-4182-A7AC-2E7E59DFBDAF}" type="datetimeFigureOut">
              <a:rPr lang="en-US" smtClean="0"/>
              <a:t>7/17/2024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57179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9AA12-8195-4182-A7AC-2E7E59DFBDAF}" type="datetimeFigureOut">
              <a:rPr lang="en-US" smtClean="0"/>
              <a:t>7/17/2024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390420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49AA12-8195-4182-A7AC-2E7E59DFBDAF}"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DFC975-2FD7-44A5-9E78-ECBA46156075}" type="slidenum">
              <a:rPr lang="en-US" smtClean="0"/>
              <a:pPr/>
              <a:t>‹#›</a:t>
            </a:fld>
            <a:endParaRPr lang="en-US"/>
          </a:p>
        </p:txBody>
      </p:sp>
    </p:spTree>
    <p:extLst>
      <p:ext uri="{BB962C8B-B14F-4D97-AF65-F5344CB8AC3E}">
        <p14:creationId xmlns:p14="http://schemas.microsoft.com/office/powerpoint/2010/main" val="203576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49AA12-8195-4182-A7AC-2E7E59DFBDAF}" type="datetimeFigureOut">
              <a:rPr lang="en-US" smtClean="0"/>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t>‹#›</a:t>
            </a:fld>
            <a:endParaRPr lang="en-US"/>
          </a:p>
        </p:txBody>
      </p:sp>
    </p:spTree>
    <p:extLst>
      <p:ext uri="{BB962C8B-B14F-4D97-AF65-F5344CB8AC3E}">
        <p14:creationId xmlns:p14="http://schemas.microsoft.com/office/powerpoint/2010/main" val="338863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449AA12-8195-4182-A7AC-2E7E59DFBDAF}" type="datetimeFigureOut">
              <a:rPr lang="en-US" smtClean="0"/>
              <a:pPr/>
              <a:t>7/17/2024</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14DFC975-2FD7-44A5-9E78-ECBA46156075}" type="slidenum">
              <a:rPr lang="en-US" smtClean="0"/>
              <a:pPr/>
              <a:t>‹#›</a:t>
            </a:fld>
            <a:endParaRPr lang="en-US"/>
          </a:p>
        </p:txBody>
      </p:sp>
    </p:spTree>
    <p:extLst>
      <p:ext uri="{BB962C8B-B14F-4D97-AF65-F5344CB8AC3E}">
        <p14:creationId xmlns:p14="http://schemas.microsoft.com/office/powerpoint/2010/main" val="3773236978"/>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hyperlink" Target="https://www.flickr.com/photos/razmataz/5044034738" TargetMode="External"/><Relationship Id="rId5" Type="http://schemas.openxmlformats.org/officeDocument/2006/relationships/image" Target="../media/image3.jpg"/><Relationship Id="rId4" Type="http://schemas.openxmlformats.org/officeDocument/2006/relationships/hyperlink" Target="https://www.flickr.com/photos/jsjgeology/1684864750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hyperlink" Target="mailto:5m@0.5g/tAu" TargetMode="External"/><Relationship Id="rId3" Type="http://schemas.openxmlformats.org/officeDocument/2006/relationships/hyperlink" Target="mailto:Im@0.42g/tAu%20from%2034m%20-%20RKRC02" TargetMode="External"/><Relationship Id="rId7" Type="http://schemas.openxmlformats.org/officeDocument/2006/relationships/hyperlink" Target="mailto:3m@0.2g/tAu"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mailto:2m@0.56g/tAu" TargetMode="External"/><Relationship Id="rId5" Type="http://schemas.openxmlformats.org/officeDocument/2006/relationships/hyperlink" Target="mailto:3m@0.53g/tAu" TargetMode="External"/><Relationship Id="rId4" Type="http://schemas.openxmlformats.org/officeDocument/2006/relationships/hyperlink" Target="mailto:3m@0.7g/tAu" TargetMode="External"/><Relationship Id="rId9" Type="http://schemas.openxmlformats.org/officeDocument/2006/relationships/image" Target="../media/image16.wmf"/></Relationships>
</file>

<file path=ppt/slides/_rels/slide14.xml.rels><?xml version="1.0" encoding="UTF-8" standalone="yes"?>
<Relationships xmlns="http://schemas.openxmlformats.org/package/2006/relationships"><Relationship Id="rId3" Type="http://schemas.openxmlformats.org/officeDocument/2006/relationships/hyperlink" Target="mailto:3m@0.38g/tAu"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7.wmf"/></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3309-36AE-25E6-A803-8C10940C3D73}"/>
              </a:ext>
            </a:extLst>
          </p:cNvPr>
          <p:cNvSpPr>
            <a:spLocks noGrp="1"/>
          </p:cNvSpPr>
          <p:nvPr>
            <p:ph type="ctrTitle"/>
          </p:nvPr>
        </p:nvSpPr>
        <p:spPr>
          <a:xfrm>
            <a:off x="2079297" y="2319867"/>
            <a:ext cx="5743903" cy="2377460"/>
          </a:xfrm>
        </p:spPr>
        <p:txBody>
          <a:bodyPr>
            <a:normAutofit/>
          </a:bodyPr>
          <a:lstStyle/>
          <a:p>
            <a:r>
              <a:rPr lang="en-AU" dirty="0"/>
              <a:t>RED KING PROJECT</a:t>
            </a:r>
            <a:endParaRPr lang="en-US" dirty="0"/>
          </a:p>
        </p:txBody>
      </p:sp>
      <p:sp>
        <p:nvSpPr>
          <p:cNvPr id="3" name="Subtitle 2">
            <a:extLst>
              <a:ext uri="{FF2B5EF4-FFF2-40B4-BE49-F238E27FC236}">
                <a16:creationId xmlns:a16="http://schemas.microsoft.com/office/drawing/2014/main" id="{76085BD9-8AEF-7F4E-5679-6BF9640808EA}"/>
              </a:ext>
            </a:extLst>
          </p:cNvPr>
          <p:cNvSpPr>
            <a:spLocks noGrp="1"/>
          </p:cNvSpPr>
          <p:nvPr>
            <p:ph type="subTitle" idx="1"/>
          </p:nvPr>
        </p:nvSpPr>
        <p:spPr>
          <a:xfrm>
            <a:off x="2305844" y="4994444"/>
            <a:ext cx="5657899" cy="1268984"/>
          </a:xfrm>
        </p:spPr>
        <p:txBody>
          <a:bodyPr>
            <a:normAutofit/>
          </a:bodyPr>
          <a:lstStyle/>
          <a:p>
            <a:r>
              <a:rPr lang="en-AU" dirty="0"/>
              <a:t> Leonora WA</a:t>
            </a:r>
            <a:endParaRPr lang="en-US" dirty="0"/>
          </a:p>
        </p:txBody>
      </p:sp>
      <p:pic>
        <p:nvPicPr>
          <p:cNvPr id="11" name="Picture 10" descr="A close-up of a gold nugget&#10;&#10;Description automatically generated">
            <a:extLst>
              <a:ext uri="{FF2B5EF4-FFF2-40B4-BE49-F238E27FC236}">
                <a16:creationId xmlns:a16="http://schemas.microsoft.com/office/drawing/2014/main" id="{0CA14FAF-394E-FBEF-4F3C-901C33C7D96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0840" y="736775"/>
            <a:ext cx="2870007" cy="1852612"/>
          </a:xfrm>
          <a:prstGeom prst="rect">
            <a:avLst/>
          </a:prstGeom>
        </p:spPr>
      </p:pic>
      <p:pic>
        <p:nvPicPr>
          <p:cNvPr id="14" name="Picture 13" descr="A close-up of a gold nugget&#10;&#10;Description automatically generated">
            <a:extLst>
              <a:ext uri="{FF2B5EF4-FFF2-40B4-BE49-F238E27FC236}">
                <a16:creationId xmlns:a16="http://schemas.microsoft.com/office/drawing/2014/main" id="{AE6C90D8-A63C-DD05-A820-F29654CBA2B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636530" y="1530151"/>
            <a:ext cx="2640986" cy="1766675"/>
          </a:xfrm>
          <a:prstGeom prst="rect">
            <a:avLst/>
          </a:prstGeom>
        </p:spPr>
      </p:pic>
    </p:spTree>
    <p:extLst>
      <p:ext uri="{BB962C8B-B14F-4D97-AF65-F5344CB8AC3E}">
        <p14:creationId xmlns:p14="http://schemas.microsoft.com/office/powerpoint/2010/main" val="401675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8E4E1-46B6-8DBE-755A-94CED4E4E1FF}"/>
              </a:ext>
            </a:extLst>
          </p:cNvPr>
          <p:cNvSpPr>
            <a:spLocks noGrp="1"/>
          </p:cNvSpPr>
          <p:nvPr>
            <p:ph type="title"/>
          </p:nvPr>
        </p:nvSpPr>
        <p:spPr>
          <a:xfrm>
            <a:off x="295977" y="288758"/>
            <a:ext cx="2899611" cy="1342724"/>
          </a:xfrm>
        </p:spPr>
        <p:txBody>
          <a:bodyPr/>
          <a:lstStyle/>
          <a:p>
            <a:r>
              <a:rPr lang="en-AU" dirty="0"/>
              <a:t>Red King Project</a:t>
            </a:r>
            <a:endParaRPr lang="en-US" dirty="0"/>
          </a:p>
        </p:txBody>
      </p:sp>
      <p:pic>
        <p:nvPicPr>
          <p:cNvPr id="10" name="Picture Placeholder 9" descr="A map of different colored squares&#10;&#10;Description automatically generated">
            <a:extLst>
              <a:ext uri="{FF2B5EF4-FFF2-40B4-BE49-F238E27FC236}">
                <a16:creationId xmlns:a16="http://schemas.microsoft.com/office/drawing/2014/main" id="{7603C34C-F92D-6EB7-E9D8-2FE6DECD270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069" r="5069"/>
          <a:stretch>
            <a:fillRect/>
          </a:stretch>
        </p:blipFill>
        <p:spPr>
          <a:xfrm>
            <a:off x="5005137" y="644892"/>
            <a:ext cx="6507159" cy="5524901"/>
          </a:xfrm>
        </p:spPr>
      </p:pic>
      <p:sp>
        <p:nvSpPr>
          <p:cNvPr id="8" name="Text Placeholder 7">
            <a:extLst>
              <a:ext uri="{FF2B5EF4-FFF2-40B4-BE49-F238E27FC236}">
                <a16:creationId xmlns:a16="http://schemas.microsoft.com/office/drawing/2014/main" id="{863859E5-A957-36EE-0D69-A3760E56E9A7}"/>
              </a:ext>
            </a:extLst>
          </p:cNvPr>
          <p:cNvSpPr>
            <a:spLocks noGrp="1"/>
          </p:cNvSpPr>
          <p:nvPr>
            <p:ph type="body" sz="half" idx="2"/>
          </p:nvPr>
        </p:nvSpPr>
        <p:spPr>
          <a:xfrm>
            <a:off x="577516" y="2011680"/>
            <a:ext cx="4283242" cy="3782728"/>
          </a:xfrm>
        </p:spPr>
        <p:txBody>
          <a:bodyPr>
            <a:normAutofit/>
          </a:bodyPr>
          <a:lstStyle/>
          <a:p>
            <a:pPr marL="285750" indent="-285750">
              <a:buFont typeface="Wingdings" panose="05000000000000000000" pitchFamily="2" charset="2"/>
              <a:buChar char="q"/>
            </a:pPr>
            <a:r>
              <a:rPr lang="en-AU" sz="1600" dirty="0">
                <a:solidFill>
                  <a:schemeClr val="tx1"/>
                </a:solidFill>
              </a:rPr>
              <a:t>Northern Anomaly RCW06 included rectangular plates containing magnetic and non-magnetic features</a:t>
            </a:r>
          </a:p>
          <a:p>
            <a:pPr marL="285750" indent="-285750">
              <a:buFont typeface="Wingdings" panose="05000000000000000000" pitchFamily="2" charset="2"/>
              <a:buChar char="q"/>
            </a:pPr>
            <a:r>
              <a:rPr lang="en-AU" sz="1600" dirty="0">
                <a:solidFill>
                  <a:schemeClr val="tx1"/>
                </a:solidFill>
              </a:rPr>
              <a:t>Features considered partly or wholly zones of altered rock or gold mineralised structures.</a:t>
            </a:r>
          </a:p>
          <a:p>
            <a:pPr marL="285750" indent="-285750">
              <a:buFont typeface="Wingdings" panose="05000000000000000000" pitchFamily="2" charset="2"/>
              <a:buChar char="q"/>
            </a:pPr>
            <a:r>
              <a:rPr lang="en-AU" sz="1600" dirty="0">
                <a:solidFill>
                  <a:schemeClr val="tx1"/>
                </a:solidFill>
              </a:rPr>
              <a:t>Non magnetic zones could also reflect altered or mineralised structures.</a:t>
            </a:r>
          </a:p>
          <a:p>
            <a:pPr marL="285750" indent="-285750">
              <a:buFont typeface="Wingdings" panose="05000000000000000000" pitchFamily="2" charset="2"/>
              <a:buChar char="q"/>
            </a:pPr>
            <a:r>
              <a:rPr lang="en-AU" sz="1600" dirty="0">
                <a:solidFill>
                  <a:schemeClr val="tx1"/>
                </a:solidFill>
              </a:rPr>
              <a:t>Anomaly RCW06 interpreted as a ENE structure co-</a:t>
            </a:r>
            <a:r>
              <a:rPr lang="en-AU" sz="1600" dirty="0" err="1">
                <a:solidFill>
                  <a:schemeClr val="tx1"/>
                </a:solidFill>
              </a:rPr>
              <a:t>inciding</a:t>
            </a:r>
            <a:r>
              <a:rPr lang="en-AU" sz="1600" dirty="0">
                <a:solidFill>
                  <a:schemeClr val="tx1"/>
                </a:solidFill>
              </a:rPr>
              <a:t> with a peak auger soil value of 107ppbAu </a:t>
            </a:r>
            <a:endParaRPr lang="en-US" sz="1600" dirty="0">
              <a:solidFill>
                <a:schemeClr val="tx1"/>
              </a:solidFill>
            </a:endParaRPr>
          </a:p>
        </p:txBody>
      </p:sp>
      <p:sp>
        <p:nvSpPr>
          <p:cNvPr id="3" name="Rectangle 2">
            <a:extLst>
              <a:ext uri="{FF2B5EF4-FFF2-40B4-BE49-F238E27FC236}">
                <a16:creationId xmlns:a16="http://schemas.microsoft.com/office/drawing/2014/main" id="{070DAEA6-CC4C-A071-5C26-B04223507796}"/>
              </a:ext>
            </a:extLst>
          </p:cNvPr>
          <p:cNvSpPr/>
          <p:nvPr/>
        </p:nvSpPr>
        <p:spPr>
          <a:xfrm>
            <a:off x="5159141" y="975384"/>
            <a:ext cx="6353155" cy="488640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753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4FEF91-7A0C-2A1D-8FF4-F1D3646D9FE4}"/>
              </a:ext>
            </a:extLst>
          </p:cNvPr>
          <p:cNvSpPr>
            <a:spLocks noGrp="1"/>
          </p:cNvSpPr>
          <p:nvPr>
            <p:ph type="title"/>
          </p:nvPr>
        </p:nvSpPr>
        <p:spPr>
          <a:xfrm>
            <a:off x="247851" y="327258"/>
            <a:ext cx="2764857" cy="1333099"/>
          </a:xfrm>
        </p:spPr>
        <p:txBody>
          <a:bodyPr/>
          <a:lstStyle/>
          <a:p>
            <a:r>
              <a:rPr lang="en-AU" dirty="0"/>
              <a:t>Red King Project</a:t>
            </a:r>
            <a:endParaRPr lang="en-US" dirty="0"/>
          </a:p>
        </p:txBody>
      </p:sp>
      <p:pic>
        <p:nvPicPr>
          <p:cNvPr id="8" name="Picture Placeholder 7" descr="A map of a heat wave">
            <a:extLst>
              <a:ext uri="{FF2B5EF4-FFF2-40B4-BE49-F238E27FC236}">
                <a16:creationId xmlns:a16="http://schemas.microsoft.com/office/drawing/2014/main" id="{FD49E8A0-6AD4-2109-AF58-16E314A87CB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364" r="5364"/>
          <a:stretch>
            <a:fillRect/>
          </a:stretch>
        </p:blipFill>
        <p:spPr>
          <a:xfrm>
            <a:off x="5497147" y="279131"/>
            <a:ext cx="6168671" cy="6152608"/>
          </a:xfrm>
        </p:spPr>
      </p:pic>
      <p:sp>
        <p:nvSpPr>
          <p:cNvPr id="6" name="Text Placeholder 5">
            <a:extLst>
              <a:ext uri="{FF2B5EF4-FFF2-40B4-BE49-F238E27FC236}">
                <a16:creationId xmlns:a16="http://schemas.microsoft.com/office/drawing/2014/main" id="{D0E76BAE-AF0B-73BD-A7E9-B8D580D15DEA}"/>
              </a:ext>
            </a:extLst>
          </p:cNvPr>
          <p:cNvSpPr>
            <a:spLocks noGrp="1"/>
          </p:cNvSpPr>
          <p:nvPr>
            <p:ph type="body" sz="half" idx="2"/>
          </p:nvPr>
        </p:nvSpPr>
        <p:spPr>
          <a:xfrm>
            <a:off x="381320" y="1968365"/>
            <a:ext cx="4787445" cy="3229277"/>
          </a:xfrm>
        </p:spPr>
        <p:txBody>
          <a:bodyPr>
            <a:normAutofit/>
          </a:bodyPr>
          <a:lstStyle/>
          <a:p>
            <a:pPr marL="285750" indent="-285750">
              <a:buFont typeface="Wingdings" panose="05000000000000000000" pitchFamily="2" charset="2"/>
              <a:buChar char="q"/>
            </a:pPr>
            <a:r>
              <a:rPr lang="en-AU" sz="1600" dirty="0">
                <a:solidFill>
                  <a:schemeClr val="tx1"/>
                </a:solidFill>
              </a:rPr>
              <a:t>Ground magnetic contours identified significant disturbance within RCW02 on P39/5467.</a:t>
            </a:r>
          </a:p>
          <a:p>
            <a:pPr marL="285750" indent="-285750">
              <a:buFont typeface="Wingdings" panose="05000000000000000000" pitchFamily="2" charset="2"/>
              <a:buChar char="q"/>
            </a:pPr>
            <a:r>
              <a:rPr lang="en-AU" sz="1600" dirty="0">
                <a:solidFill>
                  <a:schemeClr val="tx1"/>
                </a:solidFill>
              </a:rPr>
              <a:t>Indicating complex structures with elevated gold assay values including a peak value of 158ppbAu.</a:t>
            </a:r>
          </a:p>
          <a:p>
            <a:pPr marL="285750" indent="-285750">
              <a:buFont typeface="Wingdings" panose="05000000000000000000" pitchFamily="2" charset="2"/>
              <a:buChar char="q"/>
            </a:pPr>
            <a:r>
              <a:rPr lang="en-AU" sz="1600" dirty="0">
                <a:solidFill>
                  <a:schemeClr val="tx1"/>
                </a:solidFill>
              </a:rPr>
              <a:t>Other elevated values included 80ppbAu, 64ppbAu with background less than 20ppbAu.</a:t>
            </a:r>
          </a:p>
          <a:p>
            <a:pPr marL="285750" indent="-285750">
              <a:buFont typeface="Wingdings" panose="05000000000000000000" pitchFamily="2" charset="2"/>
              <a:buChar char="q"/>
            </a:pPr>
            <a:r>
              <a:rPr lang="en-AU" sz="1600" dirty="0">
                <a:solidFill>
                  <a:schemeClr val="tx1"/>
                </a:solidFill>
              </a:rPr>
              <a:t>Within this anomaly Barium and Strontium appear to be associated with the anomalous values</a:t>
            </a:r>
            <a:endParaRPr lang="en-US" sz="1600" dirty="0">
              <a:solidFill>
                <a:schemeClr val="tx1"/>
              </a:solidFill>
            </a:endParaRPr>
          </a:p>
        </p:txBody>
      </p:sp>
      <p:sp>
        <p:nvSpPr>
          <p:cNvPr id="3" name="Rectangle 2">
            <a:extLst>
              <a:ext uri="{FF2B5EF4-FFF2-40B4-BE49-F238E27FC236}">
                <a16:creationId xmlns:a16="http://schemas.microsoft.com/office/drawing/2014/main" id="{AD55A318-251F-1F06-A0C7-3CAE6C711203}"/>
              </a:ext>
            </a:extLst>
          </p:cNvPr>
          <p:cNvSpPr/>
          <p:nvPr/>
        </p:nvSpPr>
        <p:spPr>
          <a:xfrm>
            <a:off x="5630779" y="616017"/>
            <a:ext cx="6035039" cy="5447899"/>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7394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9492F3-5955-F908-42E5-728E5ABA8F6B}"/>
              </a:ext>
            </a:extLst>
          </p:cNvPr>
          <p:cNvSpPr>
            <a:spLocks noGrp="1"/>
          </p:cNvSpPr>
          <p:nvPr>
            <p:ph type="title"/>
          </p:nvPr>
        </p:nvSpPr>
        <p:spPr>
          <a:xfrm>
            <a:off x="956733" y="411480"/>
            <a:ext cx="3310467" cy="1222587"/>
          </a:xfrm>
        </p:spPr>
        <p:txBody>
          <a:bodyPr/>
          <a:lstStyle/>
          <a:p>
            <a:r>
              <a:rPr lang="en-AU" dirty="0"/>
              <a:t>Red King Project</a:t>
            </a:r>
            <a:endParaRPr lang="en-US" dirty="0"/>
          </a:p>
        </p:txBody>
      </p:sp>
      <p:sp>
        <p:nvSpPr>
          <p:cNvPr id="7" name="Text Placeholder 6">
            <a:extLst>
              <a:ext uri="{FF2B5EF4-FFF2-40B4-BE49-F238E27FC236}">
                <a16:creationId xmlns:a16="http://schemas.microsoft.com/office/drawing/2014/main" id="{E0810DF5-3DD7-17D5-83DD-37AB8F3E477C}"/>
              </a:ext>
            </a:extLst>
          </p:cNvPr>
          <p:cNvSpPr>
            <a:spLocks noGrp="1"/>
          </p:cNvSpPr>
          <p:nvPr>
            <p:ph type="body" sz="half" idx="2"/>
          </p:nvPr>
        </p:nvSpPr>
        <p:spPr>
          <a:xfrm>
            <a:off x="731520" y="2069431"/>
            <a:ext cx="5499947" cy="3503595"/>
          </a:xfrm>
        </p:spPr>
        <p:txBody>
          <a:bodyPr>
            <a:normAutofit/>
          </a:bodyPr>
          <a:lstStyle/>
          <a:p>
            <a:pPr marL="28575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Successful metal detecting has occurred have been  on M39/388 and P39/5467. Large area pushed and rehabilitated on P39/5467.</a:t>
            </a:r>
          </a:p>
          <a:p>
            <a:pPr marL="28575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Historic Bendigo workings Group A crossing the northern boundary of M39/388 following a north trending chert horizon.</a:t>
            </a:r>
          </a:p>
          <a:p>
            <a:pPr marL="28575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Bendigo workings Group B adjacent to the northern boundary of P39/5467 and probably associated with the soil anomaly of 158ppbAu on this PL.</a:t>
            </a:r>
          </a:p>
          <a:p>
            <a:pPr marL="28575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Recent discovery of alluvial gold trend along old creek in southern area of P39/5467</a:t>
            </a:r>
          </a:p>
          <a:p>
            <a:endParaRPr lang="en-US" sz="1600" dirty="0">
              <a:solidFill>
                <a:schemeClr val="tx1"/>
              </a:solidFill>
              <a:latin typeface="Calibri" panose="020F0502020204030204" pitchFamily="34" charset="0"/>
              <a:cs typeface="Calibri" panose="020F0502020204030204" pitchFamily="34" charset="0"/>
            </a:endParaRPr>
          </a:p>
        </p:txBody>
      </p:sp>
      <p:pic>
        <p:nvPicPr>
          <p:cNvPr id="8" name="Picture Placeholder 7" descr="A close-up of a map&#10;&#10;Description automatically generated">
            <a:extLst>
              <a:ext uri="{FF2B5EF4-FFF2-40B4-BE49-F238E27FC236}">
                <a16:creationId xmlns:a16="http://schemas.microsoft.com/office/drawing/2014/main" id="{12433ED8-6E3C-E4BC-C6B8-84AC54487C3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3449" b="3449"/>
          <a:stretch>
            <a:fillRect/>
          </a:stretch>
        </p:blipFill>
        <p:spPr>
          <a:xfrm>
            <a:off x="6708775" y="304835"/>
            <a:ext cx="4890558" cy="6054678"/>
          </a:xfrm>
        </p:spPr>
      </p:pic>
      <p:sp>
        <p:nvSpPr>
          <p:cNvPr id="4" name="Rectangle 3">
            <a:extLst>
              <a:ext uri="{FF2B5EF4-FFF2-40B4-BE49-F238E27FC236}">
                <a16:creationId xmlns:a16="http://schemas.microsoft.com/office/drawing/2014/main" id="{1E92D556-A643-22A2-D941-4E8774B5AE05}"/>
              </a:ext>
            </a:extLst>
          </p:cNvPr>
          <p:cNvSpPr/>
          <p:nvPr/>
        </p:nvSpPr>
        <p:spPr>
          <a:xfrm>
            <a:off x="7161196" y="596766"/>
            <a:ext cx="4215865" cy="562115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69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E3DC16-5790-143D-D8F6-9563F888FCD3}"/>
              </a:ext>
            </a:extLst>
          </p:cNvPr>
          <p:cNvSpPr>
            <a:spLocks noGrp="1"/>
          </p:cNvSpPr>
          <p:nvPr>
            <p:ph type="title"/>
          </p:nvPr>
        </p:nvSpPr>
        <p:spPr>
          <a:xfrm>
            <a:off x="539014" y="423512"/>
            <a:ext cx="3012707" cy="973722"/>
          </a:xfrm>
        </p:spPr>
        <p:txBody>
          <a:bodyPr/>
          <a:lstStyle/>
          <a:p>
            <a:r>
              <a:rPr lang="en-AU" dirty="0"/>
              <a:t>Red King </a:t>
            </a:r>
            <a:r>
              <a:rPr lang="en-AU" dirty="0" err="1"/>
              <a:t>Projec</a:t>
            </a:r>
            <a:r>
              <a:rPr lang="en-AU" dirty="0"/>
              <a:t> t</a:t>
            </a:r>
            <a:endParaRPr lang="en-US" dirty="0"/>
          </a:p>
        </p:txBody>
      </p:sp>
      <p:sp>
        <p:nvSpPr>
          <p:cNvPr id="8" name="Text Placeholder 7">
            <a:extLst>
              <a:ext uri="{FF2B5EF4-FFF2-40B4-BE49-F238E27FC236}">
                <a16:creationId xmlns:a16="http://schemas.microsoft.com/office/drawing/2014/main" id="{49537543-4476-9176-9068-CCA449C286DE}"/>
              </a:ext>
            </a:extLst>
          </p:cNvPr>
          <p:cNvSpPr>
            <a:spLocks noGrp="1"/>
          </p:cNvSpPr>
          <p:nvPr>
            <p:ph type="body" sz="half" idx="2"/>
          </p:nvPr>
        </p:nvSpPr>
        <p:spPr>
          <a:xfrm>
            <a:off x="539014" y="1541613"/>
            <a:ext cx="4545530" cy="4464551"/>
          </a:xfrm>
        </p:spPr>
        <p:txBody>
          <a:bodyPr>
            <a:normAutofit fontScale="40000" lnSpcReduction="20000"/>
          </a:bodyPr>
          <a:lstStyle/>
          <a:p>
            <a:r>
              <a:rPr lang="en-AU" sz="3400" dirty="0">
                <a:solidFill>
                  <a:schemeClr val="tx1"/>
                </a:solidFill>
              </a:rPr>
              <a:t>A limited RC drill programme was used to assess the orientation of the mineralisation below peak soil assays of 105ppbAu and 85ppbAu.</a:t>
            </a:r>
          </a:p>
          <a:p>
            <a:r>
              <a:rPr lang="en-AU" sz="3400" dirty="0">
                <a:solidFill>
                  <a:schemeClr val="tx1"/>
                </a:solidFill>
              </a:rPr>
              <a:t>Gold assay results indicated low grades at an average depth of 25 - 30 metres.</a:t>
            </a:r>
          </a:p>
          <a:p>
            <a:r>
              <a:rPr lang="en-AU" sz="3400" dirty="0">
                <a:solidFill>
                  <a:schemeClr val="tx1"/>
                </a:solidFill>
              </a:rPr>
              <a:t>Results included: </a:t>
            </a:r>
          </a:p>
          <a:p>
            <a:r>
              <a:rPr lang="en-AU" sz="3000" dirty="0">
                <a:solidFill>
                  <a:srgbClr val="FF0000"/>
                </a:solidFill>
              </a:rPr>
              <a:t>RKRC01 – </a:t>
            </a:r>
            <a:r>
              <a:rPr lang="en-AU" sz="3000" dirty="0">
                <a:solidFill>
                  <a:srgbClr val="FF0000"/>
                </a:solidFill>
                <a:hlinkClick r:id="rId3">
                  <a:extLst>
                    <a:ext uri="{A12FA001-AC4F-418D-AE19-62706E023703}">
                      <ahyp:hlinkClr xmlns:ahyp="http://schemas.microsoft.com/office/drawing/2018/hyperlinkcolor" val="tx"/>
                    </a:ext>
                  </a:extLst>
                </a:hlinkClick>
              </a:rPr>
              <a:t>Im@0.42g/</a:t>
            </a:r>
            <a:r>
              <a:rPr lang="en-AU" sz="3000" dirty="0" err="1">
                <a:solidFill>
                  <a:srgbClr val="FF0000"/>
                </a:solidFill>
                <a:hlinkClick r:id="rId3">
                  <a:extLst>
                    <a:ext uri="{A12FA001-AC4F-418D-AE19-62706E023703}">
                      <ahyp:hlinkClr xmlns:ahyp="http://schemas.microsoft.com/office/drawing/2018/hyperlinkcolor" val="tx"/>
                    </a:ext>
                  </a:extLst>
                </a:hlinkClick>
              </a:rPr>
              <a:t>tAu</a:t>
            </a:r>
            <a:r>
              <a:rPr lang="en-AU" sz="3000" dirty="0">
                <a:solidFill>
                  <a:srgbClr val="FF0000"/>
                </a:solidFill>
                <a:hlinkClick r:id="rId3">
                  <a:extLst>
                    <a:ext uri="{A12FA001-AC4F-418D-AE19-62706E023703}">
                      <ahyp:hlinkClr xmlns:ahyp="http://schemas.microsoft.com/office/drawing/2018/hyperlinkcolor" val="tx"/>
                    </a:ext>
                  </a:extLst>
                </a:hlinkClick>
              </a:rPr>
              <a:t> from 34m </a:t>
            </a:r>
          </a:p>
          <a:p>
            <a:r>
              <a:rPr lang="en-AU" sz="3000" dirty="0">
                <a:solidFill>
                  <a:srgbClr val="FF0000"/>
                </a:solidFill>
                <a:hlinkClick r:id="rId3">
                  <a:extLst>
                    <a:ext uri="{A12FA001-AC4F-418D-AE19-62706E023703}">
                      <ahyp:hlinkClr xmlns:ahyp="http://schemas.microsoft.com/office/drawing/2018/hyperlinkcolor" val="tx"/>
                    </a:ext>
                  </a:extLst>
                </a:hlinkClick>
              </a:rPr>
              <a:t>RKRC02</a:t>
            </a:r>
            <a:r>
              <a:rPr lang="en-AU" sz="3000" dirty="0">
                <a:solidFill>
                  <a:srgbClr val="FF0000"/>
                </a:solidFill>
              </a:rPr>
              <a:t> – 2m@0.6g/tAu from 28m</a:t>
            </a:r>
          </a:p>
          <a:p>
            <a:r>
              <a:rPr lang="en-AU" sz="3000" dirty="0">
                <a:solidFill>
                  <a:srgbClr val="FF0000"/>
                </a:solidFill>
              </a:rPr>
              <a:t>                  -  </a:t>
            </a:r>
            <a:r>
              <a:rPr lang="en-AU" sz="3000" dirty="0">
                <a:solidFill>
                  <a:srgbClr val="FF0000"/>
                </a:solidFill>
                <a:hlinkClick r:id="rId4">
                  <a:extLst>
                    <a:ext uri="{A12FA001-AC4F-418D-AE19-62706E023703}">
                      <ahyp:hlinkClr xmlns:ahyp="http://schemas.microsoft.com/office/drawing/2018/hyperlinkcolor" val="tx"/>
                    </a:ext>
                  </a:extLst>
                </a:hlinkClick>
              </a:rPr>
              <a:t>3m@0.7g/</a:t>
            </a:r>
            <a:r>
              <a:rPr lang="en-AU" sz="3000" dirty="0" err="1">
                <a:solidFill>
                  <a:srgbClr val="FF0000"/>
                </a:solidFill>
                <a:hlinkClick r:id="rId4">
                  <a:extLst>
                    <a:ext uri="{A12FA001-AC4F-418D-AE19-62706E023703}">
                      <ahyp:hlinkClr xmlns:ahyp="http://schemas.microsoft.com/office/drawing/2018/hyperlinkcolor" val="tx"/>
                    </a:ext>
                  </a:extLst>
                </a:hlinkClick>
              </a:rPr>
              <a:t>tAu</a:t>
            </a:r>
            <a:r>
              <a:rPr lang="en-AU" sz="3000" dirty="0">
                <a:solidFill>
                  <a:srgbClr val="FF0000"/>
                </a:solidFill>
              </a:rPr>
              <a:t> from 36m</a:t>
            </a:r>
          </a:p>
          <a:p>
            <a:r>
              <a:rPr lang="en-AU" sz="3000" dirty="0">
                <a:solidFill>
                  <a:srgbClr val="FF0000"/>
                </a:solidFill>
              </a:rPr>
              <a:t>                  -  </a:t>
            </a:r>
            <a:r>
              <a:rPr lang="en-AU" sz="3000" dirty="0">
                <a:solidFill>
                  <a:srgbClr val="FF0000"/>
                </a:solidFill>
                <a:hlinkClick r:id="rId5">
                  <a:extLst>
                    <a:ext uri="{A12FA001-AC4F-418D-AE19-62706E023703}">
                      <ahyp:hlinkClr xmlns:ahyp="http://schemas.microsoft.com/office/drawing/2018/hyperlinkcolor" val="tx"/>
                    </a:ext>
                  </a:extLst>
                </a:hlinkClick>
              </a:rPr>
              <a:t>3m@0.53g/</a:t>
            </a:r>
            <a:r>
              <a:rPr lang="en-AU" sz="3000" dirty="0" err="1">
                <a:solidFill>
                  <a:srgbClr val="FF0000"/>
                </a:solidFill>
                <a:hlinkClick r:id="rId5">
                  <a:extLst>
                    <a:ext uri="{A12FA001-AC4F-418D-AE19-62706E023703}">
                      <ahyp:hlinkClr xmlns:ahyp="http://schemas.microsoft.com/office/drawing/2018/hyperlinkcolor" val="tx"/>
                    </a:ext>
                  </a:extLst>
                </a:hlinkClick>
              </a:rPr>
              <a:t>tAu</a:t>
            </a:r>
            <a:r>
              <a:rPr lang="en-AU" sz="3000" dirty="0">
                <a:solidFill>
                  <a:srgbClr val="FF0000"/>
                </a:solidFill>
              </a:rPr>
              <a:t> from 30m</a:t>
            </a:r>
          </a:p>
          <a:p>
            <a:r>
              <a:rPr lang="en-AU" sz="3000" dirty="0">
                <a:solidFill>
                  <a:srgbClr val="FF0000"/>
                </a:solidFill>
              </a:rPr>
              <a:t>RKRC03 – </a:t>
            </a:r>
            <a:r>
              <a:rPr lang="en-AU" sz="3000" dirty="0">
                <a:solidFill>
                  <a:srgbClr val="FF0000"/>
                </a:solidFill>
                <a:hlinkClick r:id="rId6">
                  <a:extLst>
                    <a:ext uri="{A12FA001-AC4F-418D-AE19-62706E023703}">
                      <ahyp:hlinkClr xmlns:ahyp="http://schemas.microsoft.com/office/drawing/2018/hyperlinkcolor" val="tx"/>
                    </a:ext>
                  </a:extLst>
                </a:hlinkClick>
              </a:rPr>
              <a:t>2m@0.56g/</a:t>
            </a:r>
            <a:r>
              <a:rPr lang="en-AU" sz="3000" dirty="0" err="1">
                <a:solidFill>
                  <a:srgbClr val="FF0000"/>
                </a:solidFill>
                <a:hlinkClick r:id="rId6">
                  <a:extLst>
                    <a:ext uri="{A12FA001-AC4F-418D-AE19-62706E023703}">
                      <ahyp:hlinkClr xmlns:ahyp="http://schemas.microsoft.com/office/drawing/2018/hyperlinkcolor" val="tx"/>
                    </a:ext>
                  </a:extLst>
                </a:hlinkClick>
              </a:rPr>
              <a:t>tAu</a:t>
            </a:r>
            <a:r>
              <a:rPr lang="en-AU" sz="3000" dirty="0">
                <a:solidFill>
                  <a:srgbClr val="FF0000"/>
                </a:solidFill>
              </a:rPr>
              <a:t> from 29m</a:t>
            </a:r>
          </a:p>
          <a:p>
            <a:r>
              <a:rPr lang="en-AU" sz="3000" dirty="0">
                <a:solidFill>
                  <a:srgbClr val="FF0000"/>
                </a:solidFill>
              </a:rPr>
              <a:t>                  -  </a:t>
            </a:r>
            <a:r>
              <a:rPr lang="en-AU" sz="3000" dirty="0">
                <a:solidFill>
                  <a:srgbClr val="FF0000"/>
                </a:solidFill>
                <a:hlinkClick r:id="rId7">
                  <a:extLst>
                    <a:ext uri="{A12FA001-AC4F-418D-AE19-62706E023703}">
                      <ahyp:hlinkClr xmlns:ahyp="http://schemas.microsoft.com/office/drawing/2018/hyperlinkcolor" val="tx"/>
                    </a:ext>
                  </a:extLst>
                </a:hlinkClick>
              </a:rPr>
              <a:t>3m@0.2g/</a:t>
            </a:r>
            <a:r>
              <a:rPr lang="en-AU" sz="3000" dirty="0" err="1">
                <a:solidFill>
                  <a:srgbClr val="FF0000"/>
                </a:solidFill>
                <a:hlinkClick r:id="rId7">
                  <a:extLst>
                    <a:ext uri="{A12FA001-AC4F-418D-AE19-62706E023703}">
                      <ahyp:hlinkClr xmlns:ahyp="http://schemas.microsoft.com/office/drawing/2018/hyperlinkcolor" val="tx"/>
                    </a:ext>
                  </a:extLst>
                </a:hlinkClick>
              </a:rPr>
              <a:t>tAu</a:t>
            </a:r>
            <a:r>
              <a:rPr lang="en-AU" sz="3000" dirty="0">
                <a:solidFill>
                  <a:srgbClr val="FF0000"/>
                </a:solidFill>
              </a:rPr>
              <a:t> from 38m</a:t>
            </a:r>
          </a:p>
          <a:p>
            <a:r>
              <a:rPr lang="en-AU" sz="3000" dirty="0">
                <a:solidFill>
                  <a:srgbClr val="FF0000"/>
                </a:solidFill>
              </a:rPr>
              <a:t>RKRC 06 – </a:t>
            </a:r>
            <a:r>
              <a:rPr lang="en-AU" sz="3000" dirty="0">
                <a:solidFill>
                  <a:srgbClr val="FF0000"/>
                </a:solidFill>
                <a:hlinkClick r:id="rId8">
                  <a:extLst>
                    <a:ext uri="{A12FA001-AC4F-418D-AE19-62706E023703}">
                      <ahyp:hlinkClr xmlns:ahyp="http://schemas.microsoft.com/office/drawing/2018/hyperlinkcolor" val="tx"/>
                    </a:ext>
                  </a:extLst>
                </a:hlinkClick>
              </a:rPr>
              <a:t>5m@0.5g/</a:t>
            </a:r>
            <a:r>
              <a:rPr lang="en-AU" sz="3000" dirty="0" err="1">
                <a:solidFill>
                  <a:srgbClr val="FF0000"/>
                </a:solidFill>
                <a:hlinkClick r:id="rId8">
                  <a:extLst>
                    <a:ext uri="{A12FA001-AC4F-418D-AE19-62706E023703}">
                      <ahyp:hlinkClr xmlns:ahyp="http://schemas.microsoft.com/office/drawing/2018/hyperlinkcolor" val="tx"/>
                    </a:ext>
                  </a:extLst>
                </a:hlinkClick>
              </a:rPr>
              <a:t>tAu</a:t>
            </a:r>
            <a:r>
              <a:rPr lang="en-AU" sz="3000" dirty="0">
                <a:solidFill>
                  <a:srgbClr val="FF0000"/>
                </a:solidFill>
              </a:rPr>
              <a:t> from 38m</a:t>
            </a:r>
          </a:p>
          <a:p>
            <a:r>
              <a:rPr lang="en-AU" sz="3400" dirty="0">
                <a:solidFill>
                  <a:schemeClr val="tx1"/>
                </a:solidFill>
              </a:rPr>
              <a:t>Quartz veining varied in intensity however quartz reef style intervals of &gt;95% quartz was intersected in RKRC02, 03 and 06 indicating significant dilation and probable higher grade gold mineralised  structures at depth.</a:t>
            </a:r>
          </a:p>
          <a:p>
            <a:r>
              <a:rPr lang="en-AU" sz="1800" dirty="0">
                <a:solidFill>
                  <a:schemeClr val="tx1"/>
                </a:solidFill>
              </a:rPr>
              <a:t>                       </a:t>
            </a:r>
            <a:endParaRPr lang="en-US" sz="1800" dirty="0">
              <a:solidFill>
                <a:schemeClr val="tx1"/>
              </a:solidFill>
            </a:endParaRPr>
          </a:p>
        </p:txBody>
      </p:sp>
      <p:pic>
        <p:nvPicPr>
          <p:cNvPr id="2" name="Picture Placeholder 1">
            <a:extLst>
              <a:ext uri="{FF2B5EF4-FFF2-40B4-BE49-F238E27FC236}">
                <a16:creationId xmlns:a16="http://schemas.microsoft.com/office/drawing/2014/main" id="{FF0A3830-CAD6-AD50-92FE-3635A5F5F137}"/>
              </a:ext>
            </a:extLst>
          </p:cNvPr>
          <p:cNvPicPr>
            <a:picLocks noGrp="1" noChangeAspect="1"/>
          </p:cNvPicPr>
          <p:nvPr>
            <p:ph type="pic" idx="1"/>
          </p:nvPr>
        </p:nvPicPr>
        <p:blipFill>
          <a:blip r:embed="rId9" cstate="print">
            <a:extLst>
              <a:ext uri="{28A0092B-C50C-407E-A947-70E740481C1C}">
                <a14:useLocalDpi xmlns:a14="http://schemas.microsoft.com/office/drawing/2010/main" val="0"/>
              </a:ext>
            </a:extLst>
          </a:blip>
          <a:srcRect l="5364" r="5364"/>
          <a:stretch>
            <a:fillRect/>
          </a:stretch>
        </p:blipFill>
        <p:spPr>
          <a:xfrm>
            <a:off x="5359567" y="910373"/>
            <a:ext cx="6099175" cy="4800600"/>
          </a:xfrm>
          <a:prstGeom prst="rect">
            <a:avLst/>
          </a:prstGeom>
        </p:spPr>
      </p:pic>
      <p:sp>
        <p:nvSpPr>
          <p:cNvPr id="9" name="Rectangle 8">
            <a:extLst>
              <a:ext uri="{FF2B5EF4-FFF2-40B4-BE49-F238E27FC236}">
                <a16:creationId xmlns:a16="http://schemas.microsoft.com/office/drawing/2014/main" id="{98ECF6BE-3E4B-19BC-ED6A-D15C7B77BD0E}"/>
              </a:ext>
            </a:extLst>
          </p:cNvPr>
          <p:cNvSpPr/>
          <p:nvPr/>
        </p:nvSpPr>
        <p:spPr>
          <a:xfrm>
            <a:off x="5505651" y="1224627"/>
            <a:ext cx="5953091" cy="419439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304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76A4-62F4-6552-7EA4-08E2D7050D54}"/>
              </a:ext>
            </a:extLst>
          </p:cNvPr>
          <p:cNvSpPr>
            <a:spLocks noGrp="1"/>
          </p:cNvSpPr>
          <p:nvPr>
            <p:ph type="title"/>
          </p:nvPr>
        </p:nvSpPr>
        <p:spPr>
          <a:xfrm>
            <a:off x="315228" y="308007"/>
            <a:ext cx="2986238" cy="1198345"/>
          </a:xfrm>
        </p:spPr>
        <p:txBody>
          <a:bodyPr/>
          <a:lstStyle/>
          <a:p>
            <a:r>
              <a:rPr lang="en-AU" dirty="0"/>
              <a:t>Red King Project</a:t>
            </a:r>
            <a:endParaRPr lang="en-US" dirty="0"/>
          </a:p>
        </p:txBody>
      </p:sp>
      <p:sp>
        <p:nvSpPr>
          <p:cNvPr id="4" name="Text Placeholder 3">
            <a:extLst>
              <a:ext uri="{FF2B5EF4-FFF2-40B4-BE49-F238E27FC236}">
                <a16:creationId xmlns:a16="http://schemas.microsoft.com/office/drawing/2014/main" id="{34D9E746-3E4D-125D-B011-C6B09214E0F9}"/>
              </a:ext>
            </a:extLst>
          </p:cNvPr>
          <p:cNvSpPr>
            <a:spLocks noGrp="1"/>
          </p:cNvSpPr>
          <p:nvPr>
            <p:ph type="body" sz="half" idx="2"/>
          </p:nvPr>
        </p:nvSpPr>
        <p:spPr>
          <a:xfrm>
            <a:off x="548640" y="1809549"/>
            <a:ext cx="4526280" cy="4215866"/>
          </a:xfrm>
        </p:spPr>
        <p:txBody>
          <a:bodyPr>
            <a:normAutofit/>
          </a:bodyPr>
          <a:lstStyle/>
          <a:p>
            <a:pPr marL="285750" indent="-285750">
              <a:buFont typeface="Wingdings" panose="05000000000000000000" pitchFamily="2" charset="2"/>
              <a:buChar char="q"/>
            </a:pPr>
            <a:r>
              <a:rPr lang="en-AU" sz="1600" dirty="0">
                <a:solidFill>
                  <a:schemeClr val="tx1"/>
                </a:solidFill>
              </a:rPr>
              <a:t>One hole was drilled on M39/388 in NNE direction adjacent to a soil anomaly of 107ppbAu.</a:t>
            </a:r>
          </a:p>
          <a:p>
            <a:pPr marL="285750" indent="-285750">
              <a:buFont typeface="Wingdings" panose="05000000000000000000" pitchFamily="2" charset="2"/>
              <a:buChar char="q"/>
            </a:pPr>
            <a:r>
              <a:rPr lang="en-AU" sz="1600" dirty="0">
                <a:solidFill>
                  <a:schemeClr val="tx1"/>
                </a:solidFill>
              </a:rPr>
              <a:t>Hole collared approximately 50m SW of the NW line of workings on GML435T</a:t>
            </a:r>
          </a:p>
          <a:p>
            <a:pPr marL="285750" indent="-285750">
              <a:buFont typeface="Wingdings" panose="05000000000000000000" pitchFamily="2" charset="2"/>
              <a:buChar char="q"/>
            </a:pPr>
            <a:r>
              <a:rPr lang="en-AU" sz="1600" dirty="0">
                <a:solidFill>
                  <a:schemeClr val="tx1"/>
                </a:solidFill>
              </a:rPr>
              <a:t>4m @0.4g/tAu from surface with the individual 1m assays averaging </a:t>
            </a:r>
            <a:r>
              <a:rPr lang="en-AU" sz="1600" dirty="0">
                <a:solidFill>
                  <a:schemeClr val="tx1"/>
                </a:solidFill>
                <a:hlinkClick r:id="rId3">
                  <a:extLst>
                    <a:ext uri="{A12FA001-AC4F-418D-AE19-62706E023703}">
                      <ahyp:hlinkClr xmlns:ahyp="http://schemas.microsoft.com/office/drawing/2018/hyperlinkcolor" val="tx"/>
                    </a:ext>
                  </a:extLst>
                </a:hlinkClick>
              </a:rPr>
              <a:t>3m@0.38g/</a:t>
            </a:r>
            <a:r>
              <a:rPr lang="en-AU" sz="1600" dirty="0" err="1">
                <a:solidFill>
                  <a:schemeClr val="tx1"/>
                </a:solidFill>
                <a:hlinkClick r:id="rId3">
                  <a:extLst>
                    <a:ext uri="{A12FA001-AC4F-418D-AE19-62706E023703}">
                      <ahyp:hlinkClr xmlns:ahyp="http://schemas.microsoft.com/office/drawing/2018/hyperlinkcolor" val="tx"/>
                    </a:ext>
                  </a:extLst>
                </a:hlinkClick>
              </a:rPr>
              <a:t>tAu</a:t>
            </a:r>
            <a:r>
              <a:rPr lang="en-AU" sz="1600" dirty="0">
                <a:solidFill>
                  <a:schemeClr val="tx1"/>
                </a:solidFill>
              </a:rPr>
              <a:t> and 0.23g/</a:t>
            </a:r>
            <a:r>
              <a:rPr lang="en-AU" sz="1600" dirty="0" err="1">
                <a:solidFill>
                  <a:schemeClr val="tx1"/>
                </a:solidFill>
              </a:rPr>
              <a:t>tAu</a:t>
            </a:r>
            <a:r>
              <a:rPr lang="en-AU" sz="1600" dirty="0">
                <a:solidFill>
                  <a:schemeClr val="tx1"/>
                </a:solidFill>
              </a:rPr>
              <a:t> from 6-7m down hole were the anomalous results received.</a:t>
            </a:r>
          </a:p>
          <a:p>
            <a:pPr marL="285750" indent="-285750">
              <a:buFont typeface="Wingdings" panose="05000000000000000000" pitchFamily="2" charset="2"/>
              <a:buChar char="q"/>
            </a:pPr>
            <a:r>
              <a:rPr lang="en-AU" sz="1600" dirty="0">
                <a:solidFill>
                  <a:schemeClr val="tx1"/>
                </a:solidFill>
              </a:rPr>
              <a:t>It is anticipated that gold grades at depth will be stronger on both M39/388 and P39/5467 as leaching of gold mineralisation is apparent in the weathered zone.</a:t>
            </a:r>
            <a:endParaRPr lang="en-US" sz="1600" dirty="0">
              <a:solidFill>
                <a:schemeClr val="tx1"/>
              </a:solidFill>
            </a:endParaRPr>
          </a:p>
        </p:txBody>
      </p:sp>
      <p:pic>
        <p:nvPicPr>
          <p:cNvPr id="5" name="Picture Placeholder 4">
            <a:extLst>
              <a:ext uri="{FF2B5EF4-FFF2-40B4-BE49-F238E27FC236}">
                <a16:creationId xmlns:a16="http://schemas.microsoft.com/office/drawing/2014/main" id="{91347151-8489-FB2D-FEF2-7062C508F414}"/>
              </a:ext>
            </a:extLst>
          </p:cNvPr>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5364" r="5364"/>
          <a:stretch>
            <a:fillRect/>
          </a:stretch>
        </p:blipFill>
        <p:spPr>
          <a:prstGeom prst="rect">
            <a:avLst/>
          </a:prstGeom>
        </p:spPr>
      </p:pic>
      <p:sp>
        <p:nvSpPr>
          <p:cNvPr id="6" name="Rectangle 5">
            <a:extLst>
              <a:ext uri="{FF2B5EF4-FFF2-40B4-BE49-F238E27FC236}">
                <a16:creationId xmlns:a16="http://schemas.microsoft.com/office/drawing/2014/main" id="{D0FB9721-2802-7047-594C-F2925DC70025}"/>
              </a:ext>
            </a:extLst>
          </p:cNvPr>
          <p:cNvSpPr/>
          <p:nvPr/>
        </p:nvSpPr>
        <p:spPr>
          <a:xfrm>
            <a:off x="5534526" y="1337912"/>
            <a:ext cx="5977770" cy="4196614"/>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988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26FC4-9964-FFA2-7190-1283727996AD}"/>
              </a:ext>
            </a:extLst>
          </p:cNvPr>
          <p:cNvSpPr>
            <a:spLocks noGrp="1"/>
          </p:cNvSpPr>
          <p:nvPr>
            <p:ph type="title"/>
          </p:nvPr>
        </p:nvSpPr>
        <p:spPr>
          <a:xfrm>
            <a:off x="1024466" y="453813"/>
            <a:ext cx="3361267" cy="1737360"/>
          </a:xfrm>
        </p:spPr>
        <p:txBody>
          <a:bodyPr/>
          <a:lstStyle/>
          <a:p>
            <a:r>
              <a:rPr lang="en-AU" dirty="0"/>
              <a:t>Red King Project</a:t>
            </a:r>
            <a:endParaRPr lang="en-US" dirty="0"/>
          </a:p>
        </p:txBody>
      </p:sp>
      <p:sp>
        <p:nvSpPr>
          <p:cNvPr id="4" name="Text Placeholder 3">
            <a:extLst>
              <a:ext uri="{FF2B5EF4-FFF2-40B4-BE49-F238E27FC236}">
                <a16:creationId xmlns:a16="http://schemas.microsoft.com/office/drawing/2014/main" id="{9C7B169E-45AF-5FD5-C0AE-7DAD3DC0862F}"/>
              </a:ext>
            </a:extLst>
          </p:cNvPr>
          <p:cNvSpPr>
            <a:spLocks noGrp="1"/>
          </p:cNvSpPr>
          <p:nvPr>
            <p:ph type="body" sz="half" idx="2"/>
          </p:nvPr>
        </p:nvSpPr>
        <p:spPr>
          <a:xfrm>
            <a:off x="1143000" y="2531534"/>
            <a:ext cx="4270248" cy="2277534"/>
          </a:xfrm>
        </p:spPr>
        <p:txBody>
          <a:bodyPr/>
          <a:lstStyle/>
          <a:p>
            <a:pPr marL="285750" indent="-285750">
              <a:buFont typeface="Wingdings" panose="05000000000000000000" pitchFamily="2" charset="2"/>
              <a:buChar char="q"/>
            </a:pPr>
            <a:r>
              <a:rPr lang="en-AU" sz="1400" dirty="0">
                <a:solidFill>
                  <a:schemeClr val="tx1"/>
                </a:solidFill>
              </a:rPr>
              <a:t>The Red King Project occurs in the Red Castle District between Leonora and Laverton south of the Leonora-Laverton Highway.</a:t>
            </a:r>
          </a:p>
          <a:p>
            <a:pPr marL="285750" indent="-285750">
              <a:buFont typeface="Wingdings" panose="05000000000000000000" pitchFamily="2" charset="2"/>
              <a:buChar char="q"/>
            </a:pPr>
            <a:r>
              <a:rPr lang="en-US" sz="1400" dirty="0">
                <a:solidFill>
                  <a:schemeClr val="tx1"/>
                </a:solidFill>
              </a:rPr>
              <a:t>Access is via two gravel roads from the highway bypassing </a:t>
            </a:r>
            <a:r>
              <a:rPr lang="en-US" sz="1400" dirty="0" err="1">
                <a:solidFill>
                  <a:schemeClr val="tx1"/>
                </a:solidFill>
              </a:rPr>
              <a:t>Minara</a:t>
            </a:r>
            <a:r>
              <a:rPr lang="en-US" sz="1400" dirty="0">
                <a:solidFill>
                  <a:schemeClr val="tx1"/>
                </a:solidFill>
              </a:rPr>
              <a:t> Homestead and the historic Murrin </a:t>
            </a:r>
            <a:r>
              <a:rPr lang="en-US" sz="1400" dirty="0" err="1">
                <a:solidFill>
                  <a:schemeClr val="tx1"/>
                </a:solidFill>
              </a:rPr>
              <a:t>Murrin</a:t>
            </a:r>
            <a:r>
              <a:rPr lang="en-US" sz="1400" dirty="0">
                <a:solidFill>
                  <a:schemeClr val="tx1"/>
                </a:solidFill>
              </a:rPr>
              <a:t> </a:t>
            </a:r>
            <a:r>
              <a:rPr lang="en-US" sz="1400" dirty="0" err="1">
                <a:solidFill>
                  <a:schemeClr val="tx1"/>
                </a:solidFill>
              </a:rPr>
              <a:t>tonwsite</a:t>
            </a:r>
            <a:r>
              <a:rPr lang="en-US" sz="1400" dirty="0">
                <a:solidFill>
                  <a:schemeClr val="tx1"/>
                </a:solidFill>
              </a:rPr>
              <a:t> to the south towards Windsor  Well.</a:t>
            </a:r>
          </a:p>
        </p:txBody>
      </p:sp>
      <p:pic>
        <p:nvPicPr>
          <p:cNvPr id="7" name="Picture Placeholder 6" descr="A map of a route&#10;&#10;Description automatically generated">
            <a:extLst>
              <a:ext uri="{FF2B5EF4-FFF2-40B4-BE49-F238E27FC236}">
                <a16:creationId xmlns:a16="http://schemas.microsoft.com/office/drawing/2014/main" id="{1BF2E232-8B07-3652-E6FA-63DDA36B94D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38" r="1738"/>
          <a:stretch>
            <a:fillRect/>
          </a:stretch>
        </p:blipFill>
        <p:spPr>
          <a:xfrm>
            <a:off x="5413248" y="1028700"/>
            <a:ext cx="6099048" cy="4800600"/>
          </a:xfrm>
        </p:spPr>
      </p:pic>
      <p:cxnSp>
        <p:nvCxnSpPr>
          <p:cNvPr id="10" name="Straight Arrow Connector 9">
            <a:extLst>
              <a:ext uri="{FF2B5EF4-FFF2-40B4-BE49-F238E27FC236}">
                <a16:creationId xmlns:a16="http://schemas.microsoft.com/office/drawing/2014/main" id="{0E8A847A-293F-4368-7945-E5FD25E422B8}"/>
              </a:ext>
            </a:extLst>
          </p:cNvPr>
          <p:cNvCxnSpPr/>
          <p:nvPr/>
        </p:nvCxnSpPr>
        <p:spPr>
          <a:xfrm flipH="1">
            <a:off x="8788400" y="3733800"/>
            <a:ext cx="364067" cy="211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25726E9-0651-88FB-54F7-888C77166983}"/>
              </a:ext>
            </a:extLst>
          </p:cNvPr>
          <p:cNvSpPr txBox="1"/>
          <p:nvPr/>
        </p:nvSpPr>
        <p:spPr>
          <a:xfrm>
            <a:off x="9027329" y="3661834"/>
            <a:ext cx="1312333" cy="215444"/>
          </a:xfrm>
          <a:prstGeom prst="rect">
            <a:avLst/>
          </a:prstGeom>
          <a:noFill/>
        </p:spPr>
        <p:txBody>
          <a:bodyPr wrap="square" rtlCol="0">
            <a:spAutoFit/>
          </a:bodyPr>
          <a:lstStyle/>
          <a:p>
            <a:r>
              <a:rPr lang="en-AU" sz="800" b="1" dirty="0">
                <a:solidFill>
                  <a:srgbClr val="FF0000"/>
                </a:solidFill>
              </a:rPr>
              <a:t>Red King Project</a:t>
            </a:r>
            <a:endParaRPr lang="en-US" sz="800" b="1" dirty="0">
              <a:solidFill>
                <a:srgbClr val="FF0000"/>
              </a:solidFill>
            </a:endParaRPr>
          </a:p>
        </p:txBody>
      </p:sp>
      <p:sp>
        <p:nvSpPr>
          <p:cNvPr id="5" name="TextBox 4">
            <a:extLst>
              <a:ext uri="{FF2B5EF4-FFF2-40B4-BE49-F238E27FC236}">
                <a16:creationId xmlns:a16="http://schemas.microsoft.com/office/drawing/2014/main" id="{1A6F94EF-79FD-AD05-989D-786F093B836D}"/>
              </a:ext>
            </a:extLst>
          </p:cNvPr>
          <p:cNvSpPr txBox="1"/>
          <p:nvPr/>
        </p:nvSpPr>
        <p:spPr>
          <a:xfrm rot="19256446">
            <a:off x="3266796" y="1276327"/>
            <a:ext cx="1118937" cy="461665"/>
          </a:xfrm>
          <a:prstGeom prst="rect">
            <a:avLst/>
          </a:prstGeom>
          <a:noFill/>
        </p:spPr>
        <p:txBody>
          <a:bodyPr wrap="square">
            <a:spAutoFit/>
          </a:bodyPr>
          <a:lstStyle/>
          <a:p>
            <a:pPr algn="ctr"/>
            <a:r>
              <a:rPr lang="en-AU" sz="2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a:t>
            </a:r>
            <a:r>
              <a:rPr lang="en-US" sz="2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RAFT</a:t>
            </a:r>
            <a:endParaRPr lang="en-US" sz="2400"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6" name="Rectangle 5">
            <a:extLst>
              <a:ext uri="{FF2B5EF4-FFF2-40B4-BE49-F238E27FC236}">
                <a16:creationId xmlns:a16="http://schemas.microsoft.com/office/drawing/2014/main" id="{F3F031C4-84BF-1B41-7C54-E2808CAABC6E}"/>
              </a:ext>
            </a:extLst>
          </p:cNvPr>
          <p:cNvSpPr/>
          <p:nvPr/>
        </p:nvSpPr>
        <p:spPr>
          <a:xfrm>
            <a:off x="5413248" y="1028700"/>
            <a:ext cx="6099048" cy="480060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922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F1952-BC54-35F0-4330-78B716284753}"/>
              </a:ext>
            </a:extLst>
          </p:cNvPr>
          <p:cNvSpPr>
            <a:spLocks noGrp="1"/>
          </p:cNvSpPr>
          <p:nvPr>
            <p:ph type="title"/>
          </p:nvPr>
        </p:nvSpPr>
        <p:spPr>
          <a:xfrm>
            <a:off x="1143000" y="1097280"/>
            <a:ext cx="2929467" cy="1061720"/>
          </a:xfrm>
        </p:spPr>
        <p:txBody>
          <a:bodyPr/>
          <a:lstStyle/>
          <a:p>
            <a:r>
              <a:rPr lang="en-AU" dirty="0"/>
              <a:t>Red King Project</a:t>
            </a:r>
            <a:endParaRPr lang="en-US" dirty="0"/>
          </a:p>
        </p:txBody>
      </p:sp>
      <p:sp>
        <p:nvSpPr>
          <p:cNvPr id="8" name="Content Placeholder 7">
            <a:extLst>
              <a:ext uri="{FF2B5EF4-FFF2-40B4-BE49-F238E27FC236}">
                <a16:creationId xmlns:a16="http://schemas.microsoft.com/office/drawing/2014/main" id="{FFFF4664-94CB-F1D8-8D41-50B2564CDBBA}"/>
              </a:ext>
            </a:extLst>
          </p:cNvPr>
          <p:cNvSpPr>
            <a:spLocks noGrp="1"/>
          </p:cNvSpPr>
          <p:nvPr>
            <p:ph type="body" sz="half" idx="2"/>
          </p:nvPr>
        </p:nvSpPr>
        <p:spPr>
          <a:xfrm>
            <a:off x="810938" y="2159000"/>
            <a:ext cx="3931920" cy="2880360"/>
          </a:xfrm>
        </p:spPr>
        <p:txBody>
          <a:bodyPr>
            <a:normAutofit lnSpcReduction="10000"/>
          </a:bodyPr>
          <a:lstStyle/>
          <a:p>
            <a:pPr marL="45720" indent="0">
              <a:buNone/>
            </a:pPr>
            <a:endParaRPr lang="en-AU" sz="1600" dirty="0">
              <a:solidFill>
                <a:schemeClr val="tx1"/>
              </a:solidFill>
              <a:latin typeface="Calibri" panose="020F0502020204030204" pitchFamily="34" charset="0"/>
              <a:cs typeface="Calibri" panose="020F0502020204030204" pitchFamily="34" charset="0"/>
            </a:endParaRPr>
          </a:p>
          <a:p>
            <a:pPr marL="33147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Red King Project includes M39/388 &amp; P39/5467</a:t>
            </a:r>
          </a:p>
          <a:p>
            <a:pPr marL="33147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Four surrounding PL’s are part of this Project under another name</a:t>
            </a:r>
          </a:p>
          <a:p>
            <a:pPr marL="33147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Mining lease Application M39/1158 overlies P39/5467</a:t>
            </a:r>
          </a:p>
          <a:p>
            <a:pPr marL="331470" indent="-285750">
              <a:buFont typeface="Wingdings" panose="05000000000000000000" pitchFamily="2" charset="2"/>
              <a:buChar char="q"/>
            </a:pPr>
            <a:r>
              <a:rPr lang="en-AU" sz="1600" dirty="0">
                <a:solidFill>
                  <a:schemeClr val="tx1"/>
                </a:solidFill>
                <a:latin typeface="Calibri" panose="020F0502020204030204" pitchFamily="34" charset="0"/>
                <a:cs typeface="Calibri" panose="020F0502020204030204" pitchFamily="34" charset="0"/>
              </a:rPr>
              <a:t>The 6 tenements are associated with a surrounding group of 39 tenements known as the Red Castle Project.</a:t>
            </a:r>
            <a:endParaRPr lang="en-US" sz="1600" dirty="0">
              <a:solidFill>
                <a:schemeClr val="tx1"/>
              </a:solidFill>
              <a:latin typeface="Calibri" panose="020F0502020204030204" pitchFamily="34" charset="0"/>
              <a:cs typeface="Calibri" panose="020F0502020204030204" pitchFamily="34" charset="0"/>
            </a:endParaRPr>
          </a:p>
        </p:txBody>
      </p:sp>
      <p:pic>
        <p:nvPicPr>
          <p:cNvPr id="7" name="Picture Placeholder 6" descr="A map of a city&#10;&#10;Description automatically generated">
            <a:extLst>
              <a:ext uri="{FF2B5EF4-FFF2-40B4-BE49-F238E27FC236}">
                <a16:creationId xmlns:a16="http://schemas.microsoft.com/office/drawing/2014/main" id="{3D843980-F506-FB08-B8CD-4CCE29FD76E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044" r="1044"/>
          <a:stretch>
            <a:fillRect/>
          </a:stretch>
        </p:blipFill>
        <p:spPr>
          <a:xfrm>
            <a:off x="5533305" y="933450"/>
            <a:ext cx="6099048" cy="4800600"/>
          </a:xfrm>
        </p:spPr>
      </p:pic>
      <p:sp>
        <p:nvSpPr>
          <p:cNvPr id="2" name="Rectangle 1">
            <a:extLst>
              <a:ext uri="{FF2B5EF4-FFF2-40B4-BE49-F238E27FC236}">
                <a16:creationId xmlns:a16="http://schemas.microsoft.com/office/drawing/2014/main" id="{E9B56951-427E-32D1-23AD-C4AE06009808}"/>
              </a:ext>
            </a:extLst>
          </p:cNvPr>
          <p:cNvSpPr/>
          <p:nvPr/>
        </p:nvSpPr>
        <p:spPr>
          <a:xfrm>
            <a:off x="10143066" y="3644899"/>
            <a:ext cx="118533" cy="1100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CC4B18-D486-A0A9-C602-494A28CC9136}"/>
              </a:ext>
            </a:extLst>
          </p:cNvPr>
          <p:cNvSpPr/>
          <p:nvPr/>
        </p:nvSpPr>
        <p:spPr>
          <a:xfrm>
            <a:off x="10143066" y="3865541"/>
            <a:ext cx="118533" cy="110067"/>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 name="Rectangle 5">
            <a:extLst>
              <a:ext uri="{FF2B5EF4-FFF2-40B4-BE49-F238E27FC236}">
                <a16:creationId xmlns:a16="http://schemas.microsoft.com/office/drawing/2014/main" id="{F92F0224-7424-63F7-91EA-1886C5664367}"/>
              </a:ext>
            </a:extLst>
          </p:cNvPr>
          <p:cNvSpPr/>
          <p:nvPr/>
        </p:nvSpPr>
        <p:spPr>
          <a:xfrm>
            <a:off x="10143066" y="4072467"/>
            <a:ext cx="118533" cy="110067"/>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55DF38-BF7C-A1F1-87D4-6D8B15CB900C}"/>
              </a:ext>
            </a:extLst>
          </p:cNvPr>
          <p:cNvSpPr/>
          <p:nvPr/>
        </p:nvSpPr>
        <p:spPr>
          <a:xfrm>
            <a:off x="10143066" y="4318000"/>
            <a:ext cx="118533" cy="1100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585123-81B7-69DE-AD75-4B1144131542}"/>
              </a:ext>
            </a:extLst>
          </p:cNvPr>
          <p:cNvSpPr txBox="1"/>
          <p:nvPr/>
        </p:nvSpPr>
        <p:spPr>
          <a:xfrm>
            <a:off x="10202332" y="3582364"/>
            <a:ext cx="567268" cy="215444"/>
          </a:xfrm>
          <a:prstGeom prst="rect">
            <a:avLst/>
          </a:prstGeom>
          <a:noFill/>
        </p:spPr>
        <p:txBody>
          <a:bodyPr wrap="square" rtlCol="0">
            <a:spAutoFit/>
          </a:bodyPr>
          <a:lstStyle/>
          <a:p>
            <a:r>
              <a:rPr lang="en-AU" sz="800" dirty="0"/>
              <a:t>Connor</a:t>
            </a:r>
            <a:endParaRPr lang="en-US" sz="800" dirty="0"/>
          </a:p>
        </p:txBody>
      </p:sp>
      <p:sp>
        <p:nvSpPr>
          <p:cNvPr id="12" name="TextBox 11">
            <a:extLst>
              <a:ext uri="{FF2B5EF4-FFF2-40B4-BE49-F238E27FC236}">
                <a16:creationId xmlns:a16="http://schemas.microsoft.com/office/drawing/2014/main" id="{7ACF3C17-276E-D292-1A84-D18D8FFF8A49}"/>
              </a:ext>
            </a:extLst>
          </p:cNvPr>
          <p:cNvSpPr txBox="1"/>
          <p:nvPr/>
        </p:nvSpPr>
        <p:spPr>
          <a:xfrm>
            <a:off x="10188447" y="3817501"/>
            <a:ext cx="465667" cy="215444"/>
          </a:xfrm>
          <a:prstGeom prst="rect">
            <a:avLst/>
          </a:prstGeom>
          <a:noFill/>
        </p:spPr>
        <p:txBody>
          <a:bodyPr wrap="square" rtlCol="0">
            <a:spAutoFit/>
          </a:bodyPr>
          <a:lstStyle/>
          <a:p>
            <a:r>
              <a:rPr lang="en-AU" sz="800" dirty="0"/>
              <a:t>Keene</a:t>
            </a:r>
            <a:endParaRPr lang="en-US" sz="800" dirty="0"/>
          </a:p>
        </p:txBody>
      </p:sp>
      <p:sp>
        <p:nvSpPr>
          <p:cNvPr id="13" name="TextBox 12">
            <a:extLst>
              <a:ext uri="{FF2B5EF4-FFF2-40B4-BE49-F238E27FC236}">
                <a16:creationId xmlns:a16="http://schemas.microsoft.com/office/drawing/2014/main" id="{47F450D6-2E2D-0323-308D-D68FE6CFBB66}"/>
              </a:ext>
            </a:extLst>
          </p:cNvPr>
          <p:cNvSpPr txBox="1"/>
          <p:nvPr/>
        </p:nvSpPr>
        <p:spPr>
          <a:xfrm>
            <a:off x="10187751" y="4019778"/>
            <a:ext cx="466131" cy="215444"/>
          </a:xfrm>
          <a:prstGeom prst="rect">
            <a:avLst/>
          </a:prstGeom>
          <a:noFill/>
        </p:spPr>
        <p:txBody>
          <a:bodyPr wrap="square" rtlCol="0">
            <a:spAutoFit/>
          </a:bodyPr>
          <a:lstStyle/>
          <a:p>
            <a:r>
              <a:rPr lang="en-AU" sz="800" dirty="0"/>
              <a:t>Freeth</a:t>
            </a:r>
            <a:endParaRPr lang="en-US" sz="800" dirty="0"/>
          </a:p>
        </p:txBody>
      </p:sp>
      <p:sp>
        <p:nvSpPr>
          <p:cNvPr id="14" name="TextBox 13">
            <a:extLst>
              <a:ext uri="{FF2B5EF4-FFF2-40B4-BE49-F238E27FC236}">
                <a16:creationId xmlns:a16="http://schemas.microsoft.com/office/drawing/2014/main" id="{ED9F3732-1645-3328-A140-51FC18920E2D}"/>
              </a:ext>
            </a:extLst>
          </p:cNvPr>
          <p:cNvSpPr txBox="1"/>
          <p:nvPr/>
        </p:nvSpPr>
        <p:spPr>
          <a:xfrm>
            <a:off x="10131425" y="4271681"/>
            <a:ext cx="638175" cy="215444"/>
          </a:xfrm>
          <a:prstGeom prst="rect">
            <a:avLst/>
          </a:prstGeom>
          <a:noFill/>
        </p:spPr>
        <p:txBody>
          <a:bodyPr wrap="square" rtlCol="0">
            <a:spAutoFit/>
          </a:bodyPr>
          <a:lstStyle/>
          <a:p>
            <a:r>
              <a:rPr lang="en-AU" sz="800" dirty="0"/>
              <a:t>Chapman</a:t>
            </a:r>
            <a:endParaRPr lang="en-US" sz="800" dirty="0"/>
          </a:p>
        </p:txBody>
      </p:sp>
      <p:sp>
        <p:nvSpPr>
          <p:cNvPr id="15" name="TextBox 14">
            <a:extLst>
              <a:ext uri="{FF2B5EF4-FFF2-40B4-BE49-F238E27FC236}">
                <a16:creationId xmlns:a16="http://schemas.microsoft.com/office/drawing/2014/main" id="{A11BD4A5-1177-27AA-2F33-18C195C2C058}"/>
              </a:ext>
            </a:extLst>
          </p:cNvPr>
          <p:cNvSpPr txBox="1"/>
          <p:nvPr/>
        </p:nvSpPr>
        <p:spPr>
          <a:xfrm rot="10800000" flipH="1" flipV="1">
            <a:off x="10112375" y="3403799"/>
            <a:ext cx="657225" cy="215444"/>
          </a:xfrm>
          <a:prstGeom prst="rect">
            <a:avLst/>
          </a:prstGeom>
          <a:noFill/>
        </p:spPr>
        <p:txBody>
          <a:bodyPr wrap="square" rtlCol="0">
            <a:spAutoFit/>
          </a:bodyPr>
          <a:lstStyle/>
          <a:p>
            <a:r>
              <a:rPr lang="en-AU" sz="800" dirty="0"/>
              <a:t>Holders</a:t>
            </a:r>
            <a:endParaRPr lang="en-US" sz="800" dirty="0"/>
          </a:p>
        </p:txBody>
      </p:sp>
      <p:cxnSp>
        <p:nvCxnSpPr>
          <p:cNvPr id="17" name="Straight Arrow Connector 16">
            <a:extLst>
              <a:ext uri="{FF2B5EF4-FFF2-40B4-BE49-F238E27FC236}">
                <a16:creationId xmlns:a16="http://schemas.microsoft.com/office/drawing/2014/main" id="{CD60C01C-F726-463D-5444-5350206EC18F}"/>
              </a:ext>
            </a:extLst>
          </p:cNvPr>
          <p:cNvCxnSpPr/>
          <p:nvPr/>
        </p:nvCxnSpPr>
        <p:spPr>
          <a:xfrm flipH="1">
            <a:off x="6496050" y="3582364"/>
            <a:ext cx="942975" cy="490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7E5D6EE-0BA9-57F9-DF01-B332A6BC3977}"/>
              </a:ext>
            </a:extLst>
          </p:cNvPr>
          <p:cNvCxnSpPr/>
          <p:nvPr/>
        </p:nvCxnSpPr>
        <p:spPr>
          <a:xfrm flipH="1">
            <a:off x="6743700" y="3619243"/>
            <a:ext cx="695325" cy="888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04177D2-EFA2-84E0-C7B3-3876A22ECAC0}"/>
              </a:ext>
            </a:extLst>
          </p:cNvPr>
          <p:cNvSpPr txBox="1"/>
          <p:nvPr/>
        </p:nvSpPr>
        <p:spPr>
          <a:xfrm>
            <a:off x="7325529" y="3514094"/>
            <a:ext cx="1257300" cy="261610"/>
          </a:xfrm>
          <a:prstGeom prst="rect">
            <a:avLst/>
          </a:prstGeom>
          <a:noFill/>
        </p:spPr>
        <p:txBody>
          <a:bodyPr wrap="square" rtlCol="0">
            <a:spAutoFit/>
          </a:bodyPr>
          <a:lstStyle/>
          <a:p>
            <a:r>
              <a:rPr lang="en-AU" sz="1100" b="1" dirty="0">
                <a:solidFill>
                  <a:srgbClr val="FF0000"/>
                </a:solidFill>
              </a:rPr>
              <a:t>Red King Project</a:t>
            </a:r>
            <a:endParaRPr lang="en-US" sz="1100" b="1" dirty="0">
              <a:solidFill>
                <a:srgbClr val="FF0000"/>
              </a:solidFill>
            </a:endParaRPr>
          </a:p>
        </p:txBody>
      </p:sp>
      <p:sp>
        <p:nvSpPr>
          <p:cNvPr id="16" name="Rectangle 15">
            <a:extLst>
              <a:ext uri="{FF2B5EF4-FFF2-40B4-BE49-F238E27FC236}">
                <a16:creationId xmlns:a16="http://schemas.microsoft.com/office/drawing/2014/main" id="{95FA1A42-8F61-3B7E-23F7-1398F66F4AFD}"/>
              </a:ext>
            </a:extLst>
          </p:cNvPr>
          <p:cNvSpPr/>
          <p:nvPr/>
        </p:nvSpPr>
        <p:spPr>
          <a:xfrm>
            <a:off x="5621154" y="1097280"/>
            <a:ext cx="5938787" cy="463677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806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E9AC47-E40C-494A-7616-77CE337421A1}"/>
              </a:ext>
            </a:extLst>
          </p:cNvPr>
          <p:cNvSpPr>
            <a:spLocks noGrp="1"/>
          </p:cNvSpPr>
          <p:nvPr>
            <p:ph type="title"/>
          </p:nvPr>
        </p:nvSpPr>
        <p:spPr>
          <a:xfrm>
            <a:off x="402336" y="413884"/>
            <a:ext cx="2455726" cy="1347540"/>
          </a:xfrm>
        </p:spPr>
        <p:txBody>
          <a:bodyPr/>
          <a:lstStyle/>
          <a:p>
            <a:r>
              <a:rPr lang="en-AU" dirty="0"/>
              <a:t>Red King Project</a:t>
            </a:r>
            <a:endParaRPr lang="en-US" dirty="0"/>
          </a:p>
        </p:txBody>
      </p:sp>
      <p:sp>
        <p:nvSpPr>
          <p:cNvPr id="9" name="Text Placeholder 8">
            <a:extLst>
              <a:ext uri="{FF2B5EF4-FFF2-40B4-BE49-F238E27FC236}">
                <a16:creationId xmlns:a16="http://schemas.microsoft.com/office/drawing/2014/main" id="{CE35AD32-2ED7-3EBD-2612-EEAF54C88EEA}"/>
              </a:ext>
            </a:extLst>
          </p:cNvPr>
          <p:cNvSpPr>
            <a:spLocks noGrp="1"/>
          </p:cNvSpPr>
          <p:nvPr>
            <p:ph type="body" sz="half" idx="2"/>
          </p:nvPr>
        </p:nvSpPr>
        <p:spPr>
          <a:xfrm>
            <a:off x="439554" y="1925052"/>
            <a:ext cx="4854341" cy="4004109"/>
          </a:xfrm>
        </p:spPr>
        <p:txBody>
          <a:bodyPr>
            <a:normAutofit lnSpcReduction="10000"/>
          </a:bodyPr>
          <a:lstStyle/>
          <a:p>
            <a:pPr marL="285750" indent="-285750">
              <a:buFont typeface="Wingdings" panose="05000000000000000000" pitchFamily="2" charset="2"/>
              <a:buChar char="q"/>
            </a:pPr>
            <a:r>
              <a:rPr lang="en-AU" sz="1400" dirty="0">
                <a:solidFill>
                  <a:schemeClr val="tx1"/>
                </a:solidFill>
              </a:rPr>
              <a:t>The Red King – </a:t>
            </a:r>
            <a:r>
              <a:rPr lang="en-AU" sz="1400" dirty="0" err="1">
                <a:solidFill>
                  <a:schemeClr val="tx1"/>
                </a:solidFill>
              </a:rPr>
              <a:t>Redcastle</a:t>
            </a:r>
            <a:r>
              <a:rPr lang="en-AU" sz="1400" dirty="0">
                <a:solidFill>
                  <a:schemeClr val="tx1"/>
                </a:solidFill>
              </a:rPr>
              <a:t> Projects lie within the Murrin-Margaret geological sector (after Hallberg 1985) bounded by the Keith-Kilkenny tectonic zone to the west and the Celia fault to the east.</a:t>
            </a:r>
          </a:p>
          <a:p>
            <a:pPr marL="285750" indent="-285750">
              <a:buFont typeface="Wingdings" panose="05000000000000000000" pitchFamily="2" charset="2"/>
              <a:buChar char="q"/>
            </a:pPr>
            <a:r>
              <a:rPr lang="en-AU" sz="1400" dirty="0">
                <a:solidFill>
                  <a:schemeClr val="tx1"/>
                </a:solidFill>
              </a:rPr>
              <a:t>The Red King geology includes a NE plunging </a:t>
            </a:r>
            <a:r>
              <a:rPr lang="en-AU" sz="1400" dirty="0" err="1">
                <a:solidFill>
                  <a:schemeClr val="tx1"/>
                </a:solidFill>
              </a:rPr>
              <a:t>synform</a:t>
            </a:r>
            <a:r>
              <a:rPr lang="en-AU" sz="1400" dirty="0">
                <a:solidFill>
                  <a:schemeClr val="tx1"/>
                </a:solidFill>
              </a:rPr>
              <a:t> and steeply dipping western limb which hosts a prominent shear.</a:t>
            </a:r>
          </a:p>
          <a:p>
            <a:pPr marL="285750" indent="-285750">
              <a:buFont typeface="Wingdings" panose="05000000000000000000" pitchFamily="2" charset="2"/>
              <a:buChar char="q"/>
            </a:pPr>
            <a:r>
              <a:rPr lang="en-AU" sz="1400" dirty="0">
                <a:solidFill>
                  <a:schemeClr val="tx1"/>
                </a:solidFill>
              </a:rPr>
              <a:t>L:ithology is dominated by tholeiitic and high Mg </a:t>
            </a:r>
            <a:r>
              <a:rPr lang="en-AU" sz="1400" dirty="0" err="1">
                <a:solidFill>
                  <a:schemeClr val="tx1"/>
                </a:solidFill>
              </a:rPr>
              <a:t>ocellar</a:t>
            </a:r>
            <a:r>
              <a:rPr lang="en-AU" sz="1400" dirty="0">
                <a:solidFill>
                  <a:schemeClr val="tx1"/>
                </a:solidFill>
              </a:rPr>
              <a:t> and spinifex textured basalts, </a:t>
            </a:r>
            <a:r>
              <a:rPr lang="en-AU" sz="1400" dirty="0" err="1">
                <a:solidFill>
                  <a:schemeClr val="tx1"/>
                </a:solidFill>
              </a:rPr>
              <a:t>ultramafics</a:t>
            </a:r>
            <a:r>
              <a:rPr lang="en-AU" sz="1400" dirty="0">
                <a:solidFill>
                  <a:schemeClr val="tx1"/>
                </a:solidFill>
              </a:rPr>
              <a:t> and interflow sediments.</a:t>
            </a:r>
          </a:p>
          <a:p>
            <a:pPr marL="285750" indent="-285750">
              <a:buFont typeface="Wingdings" panose="05000000000000000000" pitchFamily="2" charset="2"/>
              <a:buChar char="q"/>
            </a:pPr>
            <a:r>
              <a:rPr lang="en-AU" sz="1400" dirty="0">
                <a:solidFill>
                  <a:schemeClr val="tx1"/>
                </a:solidFill>
              </a:rPr>
              <a:t>Red King Project is SSW of Windsor Well which borders a larger tenement area known as the </a:t>
            </a:r>
            <a:r>
              <a:rPr lang="en-AU" sz="1400" dirty="0" err="1">
                <a:solidFill>
                  <a:schemeClr val="tx1"/>
                </a:solidFill>
              </a:rPr>
              <a:t>RedCastle</a:t>
            </a:r>
            <a:r>
              <a:rPr lang="en-AU" sz="1400" dirty="0">
                <a:solidFill>
                  <a:schemeClr val="tx1"/>
                </a:solidFill>
              </a:rPr>
              <a:t> Project.</a:t>
            </a:r>
          </a:p>
          <a:p>
            <a:pPr marL="285750" indent="-285750">
              <a:buFont typeface="Wingdings" panose="05000000000000000000" pitchFamily="2" charset="2"/>
              <a:buChar char="q"/>
            </a:pPr>
            <a:r>
              <a:rPr lang="en-AU" sz="1400" dirty="0">
                <a:solidFill>
                  <a:schemeClr val="tx1"/>
                </a:solidFill>
              </a:rPr>
              <a:t>The Red Castle area covers E-W trending sequence of </a:t>
            </a:r>
            <a:r>
              <a:rPr lang="en-AU" sz="1400" dirty="0" err="1">
                <a:solidFill>
                  <a:schemeClr val="tx1"/>
                </a:solidFill>
              </a:rPr>
              <a:t>theoleiitic</a:t>
            </a:r>
            <a:r>
              <a:rPr lang="en-AU" sz="1400" dirty="0">
                <a:solidFill>
                  <a:schemeClr val="tx1"/>
                </a:solidFill>
              </a:rPr>
              <a:t> mafic volcanics, dolerites and </a:t>
            </a:r>
            <a:r>
              <a:rPr lang="en-AU" sz="1400" dirty="0" err="1">
                <a:solidFill>
                  <a:schemeClr val="tx1"/>
                </a:solidFill>
              </a:rPr>
              <a:t>gabbros</a:t>
            </a:r>
            <a:r>
              <a:rPr lang="en-AU" sz="1400" dirty="0">
                <a:solidFill>
                  <a:schemeClr val="tx1"/>
                </a:solidFill>
              </a:rPr>
              <a:t> intruded by granite.</a:t>
            </a:r>
          </a:p>
          <a:p>
            <a:pPr marL="285750" indent="-285750">
              <a:buFont typeface="Wingdings" panose="05000000000000000000" pitchFamily="2" charset="2"/>
              <a:buChar char="q"/>
            </a:pPr>
            <a:r>
              <a:rPr lang="en-AU" sz="1400" dirty="0">
                <a:solidFill>
                  <a:schemeClr val="tx1"/>
                </a:solidFill>
              </a:rPr>
              <a:t>Major E-W trending faults host numerous quartz veins and the majority of gold </a:t>
            </a:r>
            <a:r>
              <a:rPr lang="en-AU" sz="1400" dirty="0" err="1">
                <a:solidFill>
                  <a:schemeClr val="tx1"/>
                </a:solidFill>
              </a:rPr>
              <a:t>mineralisatioin</a:t>
            </a:r>
            <a:endParaRPr lang="en-AU" sz="1400" dirty="0">
              <a:solidFill>
                <a:schemeClr val="tx1"/>
              </a:solidFill>
            </a:endParaRPr>
          </a:p>
          <a:p>
            <a:endParaRPr lang="en-US" dirty="0"/>
          </a:p>
        </p:txBody>
      </p:sp>
      <p:pic>
        <p:nvPicPr>
          <p:cNvPr id="7" name="Picture Placeholder 6" descr="A map of geological features&#10;&#10;Description automatically generated">
            <a:extLst>
              <a:ext uri="{FF2B5EF4-FFF2-40B4-BE49-F238E27FC236}">
                <a16:creationId xmlns:a16="http://schemas.microsoft.com/office/drawing/2014/main" id="{9F65ED42-E532-D44E-A1A9-1FE696DB028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992" b="1992"/>
          <a:stretch>
            <a:fillRect/>
          </a:stretch>
        </p:blipFill>
        <p:spPr>
          <a:xfrm>
            <a:off x="5276570" y="664140"/>
            <a:ext cx="6339198" cy="5428649"/>
          </a:xfrm>
        </p:spPr>
      </p:pic>
      <p:sp>
        <p:nvSpPr>
          <p:cNvPr id="10" name="TextBox 9">
            <a:extLst>
              <a:ext uri="{FF2B5EF4-FFF2-40B4-BE49-F238E27FC236}">
                <a16:creationId xmlns:a16="http://schemas.microsoft.com/office/drawing/2014/main" id="{9B4D1FFB-91A6-FD33-9D26-FA368DC26C61}"/>
              </a:ext>
            </a:extLst>
          </p:cNvPr>
          <p:cNvSpPr txBox="1"/>
          <p:nvPr/>
        </p:nvSpPr>
        <p:spPr>
          <a:xfrm>
            <a:off x="8903369" y="664140"/>
            <a:ext cx="1010653" cy="276999"/>
          </a:xfrm>
          <a:prstGeom prst="rect">
            <a:avLst/>
          </a:prstGeom>
          <a:noFill/>
        </p:spPr>
        <p:txBody>
          <a:bodyPr wrap="square" rtlCol="0">
            <a:spAutoFit/>
          </a:bodyPr>
          <a:lstStyle/>
          <a:p>
            <a:r>
              <a:rPr lang="en-AU" sz="1200" dirty="0"/>
              <a:t>1:250,000</a:t>
            </a:r>
            <a:endParaRPr lang="en-US" sz="1200" dirty="0"/>
          </a:p>
        </p:txBody>
      </p:sp>
      <p:sp>
        <p:nvSpPr>
          <p:cNvPr id="3" name="TextBox 2">
            <a:extLst>
              <a:ext uri="{FF2B5EF4-FFF2-40B4-BE49-F238E27FC236}">
                <a16:creationId xmlns:a16="http://schemas.microsoft.com/office/drawing/2014/main" id="{7FAA9155-F6E9-77C3-17DA-6E405AC972A1}"/>
              </a:ext>
            </a:extLst>
          </p:cNvPr>
          <p:cNvSpPr txBox="1"/>
          <p:nvPr/>
        </p:nvSpPr>
        <p:spPr>
          <a:xfrm>
            <a:off x="5812696" y="3326564"/>
            <a:ext cx="1118455" cy="523220"/>
          </a:xfrm>
          <a:prstGeom prst="rect">
            <a:avLst/>
          </a:prstGeom>
          <a:noFill/>
        </p:spPr>
        <p:txBody>
          <a:bodyPr wrap="square" rtlCol="0">
            <a:spAutoFit/>
          </a:bodyPr>
          <a:lstStyle/>
          <a:p>
            <a:r>
              <a:rPr lang="en-AU" sz="1400" b="1" dirty="0">
                <a:solidFill>
                  <a:srgbClr val="FF0000"/>
                </a:solidFill>
              </a:rPr>
              <a:t>Red King </a:t>
            </a:r>
          </a:p>
          <a:p>
            <a:r>
              <a:rPr lang="en-AU" sz="1400" b="1" dirty="0">
                <a:solidFill>
                  <a:srgbClr val="FF0000"/>
                </a:solidFill>
              </a:rPr>
              <a:t>Project</a:t>
            </a:r>
            <a:endParaRPr lang="en-US" sz="1400" b="1" dirty="0">
              <a:solidFill>
                <a:srgbClr val="FF0000"/>
              </a:solidFill>
            </a:endParaRPr>
          </a:p>
        </p:txBody>
      </p:sp>
      <p:cxnSp>
        <p:nvCxnSpPr>
          <p:cNvPr id="5" name="Straight Arrow Connector 4">
            <a:extLst>
              <a:ext uri="{FF2B5EF4-FFF2-40B4-BE49-F238E27FC236}">
                <a16:creationId xmlns:a16="http://schemas.microsoft.com/office/drawing/2014/main" id="{9738DAEC-9F85-07D0-FDD0-77DAD13A3A19}"/>
              </a:ext>
            </a:extLst>
          </p:cNvPr>
          <p:cNvCxnSpPr/>
          <p:nvPr/>
        </p:nvCxnSpPr>
        <p:spPr>
          <a:xfrm>
            <a:off x="6371924" y="3426591"/>
            <a:ext cx="283303" cy="3231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993046-5828-AA50-4ECB-25DACA793869}"/>
              </a:ext>
            </a:extLst>
          </p:cNvPr>
          <p:cNvSpPr txBox="1"/>
          <p:nvPr/>
        </p:nvSpPr>
        <p:spPr>
          <a:xfrm>
            <a:off x="7243013" y="3927106"/>
            <a:ext cx="1203156" cy="523220"/>
          </a:xfrm>
          <a:prstGeom prst="rect">
            <a:avLst/>
          </a:prstGeom>
          <a:noFill/>
        </p:spPr>
        <p:txBody>
          <a:bodyPr wrap="square" rtlCol="0">
            <a:spAutoFit/>
          </a:bodyPr>
          <a:lstStyle/>
          <a:p>
            <a:r>
              <a:rPr lang="en-AU" sz="1400" b="1" dirty="0" err="1">
                <a:solidFill>
                  <a:srgbClr val="FF0000"/>
                </a:solidFill>
              </a:rPr>
              <a:t>RedCastle</a:t>
            </a:r>
            <a:r>
              <a:rPr lang="en-AU" sz="1400" b="1" dirty="0">
                <a:solidFill>
                  <a:srgbClr val="FF0000"/>
                </a:solidFill>
              </a:rPr>
              <a:t> Project</a:t>
            </a:r>
            <a:endParaRPr lang="en-US" sz="1400" b="1" dirty="0">
              <a:solidFill>
                <a:srgbClr val="FF0000"/>
              </a:solidFill>
            </a:endParaRPr>
          </a:p>
        </p:txBody>
      </p:sp>
      <p:sp>
        <p:nvSpPr>
          <p:cNvPr id="14" name="TextBox 13">
            <a:extLst>
              <a:ext uri="{FF2B5EF4-FFF2-40B4-BE49-F238E27FC236}">
                <a16:creationId xmlns:a16="http://schemas.microsoft.com/office/drawing/2014/main" id="{A232AD40-49F4-56C4-2067-AF78D94D37CC}"/>
              </a:ext>
            </a:extLst>
          </p:cNvPr>
          <p:cNvSpPr txBox="1"/>
          <p:nvPr/>
        </p:nvSpPr>
        <p:spPr>
          <a:xfrm>
            <a:off x="8845618" y="2521819"/>
            <a:ext cx="1010654" cy="461665"/>
          </a:xfrm>
          <a:prstGeom prst="rect">
            <a:avLst/>
          </a:prstGeom>
          <a:noFill/>
        </p:spPr>
        <p:txBody>
          <a:bodyPr wrap="square" rtlCol="0">
            <a:spAutoFit/>
          </a:bodyPr>
          <a:lstStyle/>
          <a:p>
            <a:r>
              <a:rPr lang="en-AU" sz="1200" b="1" dirty="0">
                <a:solidFill>
                  <a:srgbClr val="FF0000"/>
                </a:solidFill>
              </a:rPr>
              <a:t>Red Castle Project</a:t>
            </a:r>
            <a:endParaRPr lang="en-US" sz="1200" b="1" dirty="0">
              <a:solidFill>
                <a:srgbClr val="FF0000"/>
              </a:solidFill>
            </a:endParaRPr>
          </a:p>
        </p:txBody>
      </p:sp>
      <p:sp>
        <p:nvSpPr>
          <p:cNvPr id="16" name="TextBox 15">
            <a:extLst>
              <a:ext uri="{FF2B5EF4-FFF2-40B4-BE49-F238E27FC236}">
                <a16:creationId xmlns:a16="http://schemas.microsoft.com/office/drawing/2014/main" id="{4671408A-4DE0-6E35-71A9-2373750390A1}"/>
              </a:ext>
            </a:extLst>
          </p:cNvPr>
          <p:cNvSpPr txBox="1"/>
          <p:nvPr/>
        </p:nvSpPr>
        <p:spPr>
          <a:xfrm>
            <a:off x="9914022" y="4292868"/>
            <a:ext cx="1203156" cy="523220"/>
          </a:xfrm>
          <a:prstGeom prst="rect">
            <a:avLst/>
          </a:prstGeom>
          <a:noFill/>
        </p:spPr>
        <p:txBody>
          <a:bodyPr wrap="square" rtlCol="0">
            <a:spAutoFit/>
          </a:bodyPr>
          <a:lstStyle/>
          <a:p>
            <a:r>
              <a:rPr lang="en-AU" sz="1400" b="1" dirty="0" err="1">
                <a:solidFill>
                  <a:srgbClr val="FF0000"/>
                </a:solidFill>
              </a:rPr>
              <a:t>RedCastle</a:t>
            </a:r>
            <a:r>
              <a:rPr lang="en-AU" sz="1400" b="1" dirty="0">
                <a:solidFill>
                  <a:srgbClr val="FF0000"/>
                </a:solidFill>
              </a:rPr>
              <a:t> Project</a:t>
            </a:r>
            <a:endParaRPr lang="en-US" sz="1400" b="1" dirty="0">
              <a:solidFill>
                <a:srgbClr val="FF0000"/>
              </a:solidFill>
            </a:endParaRPr>
          </a:p>
        </p:txBody>
      </p:sp>
      <p:sp>
        <p:nvSpPr>
          <p:cNvPr id="4" name="Rectangle 3">
            <a:extLst>
              <a:ext uri="{FF2B5EF4-FFF2-40B4-BE49-F238E27FC236}">
                <a16:creationId xmlns:a16="http://schemas.microsoft.com/office/drawing/2014/main" id="{F5F8A950-D24C-6A0B-0D66-11EBDA212EC0}"/>
              </a:ext>
            </a:extLst>
          </p:cNvPr>
          <p:cNvSpPr/>
          <p:nvPr/>
        </p:nvSpPr>
        <p:spPr>
          <a:xfrm>
            <a:off x="5419023" y="664140"/>
            <a:ext cx="6083166" cy="5428649"/>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65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AC1B54-A524-5EB1-FCF0-945E0AB93DE5}"/>
              </a:ext>
            </a:extLst>
          </p:cNvPr>
          <p:cNvSpPr>
            <a:spLocks noGrp="1"/>
          </p:cNvSpPr>
          <p:nvPr>
            <p:ph type="title"/>
          </p:nvPr>
        </p:nvSpPr>
        <p:spPr>
          <a:xfrm>
            <a:off x="438150" y="297180"/>
            <a:ext cx="2867025" cy="1691640"/>
          </a:xfrm>
        </p:spPr>
        <p:txBody>
          <a:bodyPr/>
          <a:lstStyle/>
          <a:p>
            <a:r>
              <a:rPr lang="en-AU" dirty="0"/>
              <a:t>Red King Project</a:t>
            </a:r>
            <a:endParaRPr lang="en-US" dirty="0"/>
          </a:p>
        </p:txBody>
      </p:sp>
      <p:pic>
        <p:nvPicPr>
          <p:cNvPr id="7" name="Picture Placeholder 6" descr="A map of the geothermal area&#10;&#10;Description automatically generated">
            <a:extLst>
              <a:ext uri="{FF2B5EF4-FFF2-40B4-BE49-F238E27FC236}">
                <a16:creationId xmlns:a16="http://schemas.microsoft.com/office/drawing/2014/main" id="{A8DAB582-FFD6-6E94-2476-6CCCDCE82AF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606" r="2606"/>
          <a:stretch>
            <a:fillRect/>
          </a:stretch>
        </p:blipFill>
        <p:spPr>
          <a:xfrm>
            <a:off x="5413248" y="533400"/>
            <a:ext cx="6340602" cy="5886450"/>
          </a:xfrm>
        </p:spPr>
      </p:pic>
      <p:sp>
        <p:nvSpPr>
          <p:cNvPr id="5" name="Text Placeholder 4">
            <a:extLst>
              <a:ext uri="{FF2B5EF4-FFF2-40B4-BE49-F238E27FC236}">
                <a16:creationId xmlns:a16="http://schemas.microsoft.com/office/drawing/2014/main" id="{8C84581F-2C6C-3D1F-21C5-2AF0EF0CC28C}"/>
              </a:ext>
            </a:extLst>
          </p:cNvPr>
          <p:cNvSpPr>
            <a:spLocks noGrp="1"/>
          </p:cNvSpPr>
          <p:nvPr>
            <p:ph type="body" sz="half" idx="2"/>
          </p:nvPr>
        </p:nvSpPr>
        <p:spPr>
          <a:xfrm>
            <a:off x="438150" y="2233061"/>
            <a:ext cx="4733924" cy="3637385"/>
          </a:xfrm>
        </p:spPr>
        <p:txBody>
          <a:bodyPr>
            <a:normAutofit/>
          </a:bodyPr>
          <a:lstStyle/>
          <a:p>
            <a:pPr marL="285750" indent="-285750">
              <a:buFont typeface="Wingdings" panose="05000000000000000000" pitchFamily="2" charset="2"/>
              <a:buChar char="q"/>
            </a:pPr>
            <a:r>
              <a:rPr lang="en-AU" sz="1400" dirty="0">
                <a:solidFill>
                  <a:schemeClr val="tx1"/>
                </a:solidFill>
              </a:rPr>
              <a:t>Interpreted major NNE curvilinear structure along the Kilkenny Creek juxtaposing NNE striking lithology to the west against WNW striking stratigraphy to the east </a:t>
            </a:r>
            <a:r>
              <a:rPr lang="en-AU" sz="1100" dirty="0">
                <a:solidFill>
                  <a:schemeClr val="tx1"/>
                </a:solidFill>
              </a:rPr>
              <a:t>(</a:t>
            </a:r>
            <a:r>
              <a:rPr lang="en-AU" sz="1100" dirty="0" err="1">
                <a:solidFill>
                  <a:schemeClr val="tx1"/>
                </a:solidFill>
              </a:rPr>
              <a:t>I’Ons</a:t>
            </a:r>
            <a:r>
              <a:rPr lang="en-AU" sz="1100" dirty="0">
                <a:solidFill>
                  <a:schemeClr val="tx1"/>
                </a:solidFill>
              </a:rPr>
              <a:t> 1989).</a:t>
            </a:r>
          </a:p>
          <a:p>
            <a:pPr marL="285750" indent="-285750">
              <a:buFont typeface="Wingdings" panose="05000000000000000000" pitchFamily="2" charset="2"/>
              <a:buChar char="q"/>
            </a:pPr>
            <a:r>
              <a:rPr lang="en-AU" sz="1400" dirty="0">
                <a:solidFill>
                  <a:schemeClr val="tx1"/>
                </a:solidFill>
              </a:rPr>
              <a:t>Examples of past production include: Bendigo Groups of Workings  274ozAu for 970tons – av 57.5g/</a:t>
            </a:r>
            <a:r>
              <a:rPr lang="en-AU" sz="1400" dirty="0" err="1">
                <a:solidFill>
                  <a:schemeClr val="tx1"/>
                </a:solidFill>
              </a:rPr>
              <a:t>tAu</a:t>
            </a:r>
            <a:r>
              <a:rPr lang="en-AU" sz="1400" dirty="0">
                <a:solidFill>
                  <a:schemeClr val="tx1"/>
                </a:solidFill>
              </a:rPr>
              <a:t>; Little Battery Group 940ozAu for 970tons – 30.1g/</a:t>
            </a:r>
            <a:r>
              <a:rPr lang="en-AU" sz="1400" dirty="0" err="1">
                <a:solidFill>
                  <a:schemeClr val="tx1"/>
                </a:solidFill>
              </a:rPr>
              <a:t>tAu</a:t>
            </a:r>
            <a:r>
              <a:rPr lang="en-AU" sz="1400" dirty="0">
                <a:solidFill>
                  <a:schemeClr val="tx1"/>
                </a:solidFill>
              </a:rPr>
              <a:t>.</a:t>
            </a:r>
          </a:p>
          <a:p>
            <a:pPr marL="285750" indent="-285750">
              <a:buFont typeface="Wingdings" panose="05000000000000000000" pitchFamily="2" charset="2"/>
              <a:buChar char="q"/>
            </a:pPr>
            <a:r>
              <a:rPr lang="en-AU" sz="1400" dirty="0">
                <a:solidFill>
                  <a:schemeClr val="tx1"/>
                </a:solidFill>
              </a:rPr>
              <a:t>Gold  mainly occurs in narrow NE to NW trending pyritic quartz veins with gold workings proximal to granodiorite </a:t>
            </a:r>
            <a:r>
              <a:rPr lang="en-AU" sz="1400" dirty="0" err="1">
                <a:solidFill>
                  <a:schemeClr val="tx1"/>
                </a:solidFill>
              </a:rPr>
              <a:t>intrusives</a:t>
            </a:r>
            <a:r>
              <a:rPr lang="en-AU" sz="1400" dirty="0">
                <a:solidFill>
                  <a:schemeClr val="tx1"/>
                </a:solidFill>
              </a:rPr>
              <a:t> </a:t>
            </a:r>
            <a:endParaRPr lang="en-US" sz="1400" dirty="0">
              <a:solidFill>
                <a:schemeClr val="tx1"/>
              </a:solidFill>
            </a:endParaRPr>
          </a:p>
        </p:txBody>
      </p:sp>
      <p:sp>
        <p:nvSpPr>
          <p:cNvPr id="8" name="TextBox 7">
            <a:extLst>
              <a:ext uri="{FF2B5EF4-FFF2-40B4-BE49-F238E27FC236}">
                <a16:creationId xmlns:a16="http://schemas.microsoft.com/office/drawing/2014/main" id="{202D16DA-96B7-7AEF-40A2-ACC342C5895D}"/>
              </a:ext>
            </a:extLst>
          </p:cNvPr>
          <p:cNvSpPr txBox="1"/>
          <p:nvPr/>
        </p:nvSpPr>
        <p:spPr>
          <a:xfrm>
            <a:off x="9210675" y="638175"/>
            <a:ext cx="1190625" cy="369332"/>
          </a:xfrm>
          <a:prstGeom prst="rect">
            <a:avLst/>
          </a:prstGeom>
          <a:noFill/>
        </p:spPr>
        <p:txBody>
          <a:bodyPr wrap="square" rtlCol="0">
            <a:spAutoFit/>
          </a:bodyPr>
          <a:lstStyle/>
          <a:p>
            <a:r>
              <a:rPr lang="en-AU" dirty="0"/>
              <a:t>1:100,000</a:t>
            </a:r>
            <a:endParaRPr lang="en-US" dirty="0"/>
          </a:p>
        </p:txBody>
      </p:sp>
      <p:sp>
        <p:nvSpPr>
          <p:cNvPr id="2" name="TextBox 1">
            <a:extLst>
              <a:ext uri="{FF2B5EF4-FFF2-40B4-BE49-F238E27FC236}">
                <a16:creationId xmlns:a16="http://schemas.microsoft.com/office/drawing/2014/main" id="{0E5ACE2D-12F0-3ADA-139A-CEDF8C76A9D0}"/>
              </a:ext>
            </a:extLst>
          </p:cNvPr>
          <p:cNvSpPr txBox="1"/>
          <p:nvPr/>
        </p:nvSpPr>
        <p:spPr>
          <a:xfrm>
            <a:off x="7789465" y="4568174"/>
            <a:ext cx="1588168" cy="646331"/>
          </a:xfrm>
          <a:prstGeom prst="rect">
            <a:avLst/>
          </a:prstGeom>
          <a:noFill/>
        </p:spPr>
        <p:txBody>
          <a:bodyPr wrap="square" rtlCol="0">
            <a:spAutoFit/>
          </a:bodyPr>
          <a:lstStyle/>
          <a:p>
            <a:r>
              <a:rPr lang="en-AU" b="1" dirty="0">
                <a:solidFill>
                  <a:srgbClr val="FF0000"/>
                </a:solidFill>
              </a:rPr>
              <a:t>Red King Project</a:t>
            </a:r>
            <a:endParaRPr lang="en-US" b="1" dirty="0">
              <a:solidFill>
                <a:srgbClr val="FF0000"/>
              </a:solidFill>
            </a:endParaRPr>
          </a:p>
        </p:txBody>
      </p:sp>
      <p:cxnSp>
        <p:nvCxnSpPr>
          <p:cNvPr id="6" name="Straight Arrow Connector 5">
            <a:extLst>
              <a:ext uri="{FF2B5EF4-FFF2-40B4-BE49-F238E27FC236}">
                <a16:creationId xmlns:a16="http://schemas.microsoft.com/office/drawing/2014/main" id="{65A6BFCD-0BAC-F73D-D80C-A4424608817C}"/>
              </a:ext>
            </a:extLst>
          </p:cNvPr>
          <p:cNvCxnSpPr/>
          <p:nvPr/>
        </p:nvCxnSpPr>
        <p:spPr>
          <a:xfrm>
            <a:off x="8037095" y="4568174"/>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185DF1A-93F8-1EE4-D2E6-C4703F31B339}"/>
              </a:ext>
            </a:extLst>
          </p:cNvPr>
          <p:cNvSpPr/>
          <p:nvPr/>
        </p:nvSpPr>
        <p:spPr>
          <a:xfrm>
            <a:off x="5486400" y="638175"/>
            <a:ext cx="6102417" cy="558165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023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F232-DEFF-09C9-A311-3381A8AB9436}"/>
              </a:ext>
            </a:extLst>
          </p:cNvPr>
          <p:cNvSpPr>
            <a:spLocks noGrp="1"/>
          </p:cNvSpPr>
          <p:nvPr>
            <p:ph type="title"/>
          </p:nvPr>
        </p:nvSpPr>
        <p:spPr>
          <a:xfrm>
            <a:off x="342900" y="466914"/>
            <a:ext cx="2581275" cy="1205865"/>
          </a:xfrm>
        </p:spPr>
        <p:txBody>
          <a:bodyPr/>
          <a:lstStyle/>
          <a:p>
            <a:r>
              <a:rPr lang="en-AU" dirty="0"/>
              <a:t>Red King Project</a:t>
            </a:r>
            <a:endParaRPr lang="en-US" dirty="0"/>
          </a:p>
        </p:txBody>
      </p:sp>
      <p:pic>
        <p:nvPicPr>
          <p:cNvPr id="6" name="Picture Placeholder 5" descr="A map of a city&#10;&#10;Description automatically generated with medium confidence">
            <a:extLst>
              <a:ext uri="{FF2B5EF4-FFF2-40B4-BE49-F238E27FC236}">
                <a16:creationId xmlns:a16="http://schemas.microsoft.com/office/drawing/2014/main" id="{C0DE31AA-36DC-699F-4920-AE071AAF3A4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47" b="1347"/>
          <a:stretch>
            <a:fillRect/>
          </a:stretch>
        </p:blipFill>
        <p:spPr>
          <a:xfrm>
            <a:off x="5442124" y="1069846"/>
            <a:ext cx="6099048" cy="4800600"/>
          </a:xfrm>
        </p:spPr>
      </p:pic>
      <p:sp>
        <p:nvSpPr>
          <p:cNvPr id="4" name="Text Placeholder 3">
            <a:extLst>
              <a:ext uri="{FF2B5EF4-FFF2-40B4-BE49-F238E27FC236}">
                <a16:creationId xmlns:a16="http://schemas.microsoft.com/office/drawing/2014/main" id="{A4D2914A-D29A-C7DE-04F5-0C791F3DC6F7}"/>
              </a:ext>
            </a:extLst>
          </p:cNvPr>
          <p:cNvSpPr>
            <a:spLocks noGrp="1"/>
          </p:cNvSpPr>
          <p:nvPr>
            <p:ph type="body" sz="half" idx="2"/>
          </p:nvPr>
        </p:nvSpPr>
        <p:spPr>
          <a:xfrm>
            <a:off x="533400" y="1924050"/>
            <a:ext cx="4541520" cy="3790950"/>
          </a:xfrm>
        </p:spPr>
        <p:txBody>
          <a:bodyPr/>
          <a:lstStyle/>
          <a:p>
            <a:pPr marL="285750" indent="-285750">
              <a:buFont typeface="Wingdings" panose="05000000000000000000" pitchFamily="2" charset="2"/>
              <a:buChar char="q"/>
            </a:pPr>
            <a:r>
              <a:rPr lang="en-AU" dirty="0">
                <a:solidFill>
                  <a:schemeClr val="tx1"/>
                </a:solidFill>
              </a:rPr>
              <a:t>A ground magnetic survey was monitored by Southern Geoscience Consultants (SGC) generating several interpreted targets.</a:t>
            </a:r>
          </a:p>
          <a:p>
            <a:pPr marL="285750" indent="-285750">
              <a:buFont typeface="Wingdings" panose="05000000000000000000" pitchFamily="2" charset="2"/>
              <a:buChar char="q"/>
            </a:pPr>
            <a:r>
              <a:rPr lang="en-AU" dirty="0">
                <a:solidFill>
                  <a:schemeClr val="tx1"/>
                </a:solidFill>
              </a:rPr>
              <a:t>Total magnetic intensity field data (TMI) was gridded at a 10m cell size.</a:t>
            </a:r>
          </a:p>
          <a:p>
            <a:pPr marL="285750" indent="-285750">
              <a:buFont typeface="Wingdings" panose="05000000000000000000" pitchFamily="2" charset="2"/>
              <a:buChar char="q"/>
            </a:pPr>
            <a:r>
              <a:rPr lang="en-AU" dirty="0">
                <a:solidFill>
                  <a:schemeClr val="tx1"/>
                </a:solidFill>
              </a:rPr>
              <a:t>Interpretation was based on mappable units, interpreted contacts and structures from contours generated from the processed </a:t>
            </a:r>
            <a:r>
              <a:rPr lang="en-AU">
                <a:solidFill>
                  <a:schemeClr val="tx1"/>
                </a:solidFill>
              </a:rPr>
              <a:t>magnetic data </a:t>
            </a:r>
            <a:r>
              <a:rPr lang="en-AU" dirty="0">
                <a:solidFill>
                  <a:schemeClr val="tx1"/>
                </a:solidFill>
              </a:rPr>
              <a:t>set.</a:t>
            </a:r>
          </a:p>
          <a:p>
            <a:pPr marL="285750" indent="-285750">
              <a:buFont typeface="Wingdings" panose="05000000000000000000" pitchFamily="2" charset="2"/>
              <a:buChar char="q"/>
            </a:pPr>
            <a:r>
              <a:rPr lang="en-AU" dirty="0">
                <a:solidFill>
                  <a:schemeClr val="tx1"/>
                </a:solidFill>
              </a:rPr>
              <a:t>Priority targets were generated generally as the intersection of NW and NE trending structures.</a:t>
            </a:r>
            <a:endParaRPr lang="en-US" dirty="0">
              <a:solidFill>
                <a:schemeClr val="tx1"/>
              </a:solidFill>
            </a:endParaRPr>
          </a:p>
        </p:txBody>
      </p:sp>
      <p:sp>
        <p:nvSpPr>
          <p:cNvPr id="5" name="Rectangle 4">
            <a:extLst>
              <a:ext uri="{FF2B5EF4-FFF2-40B4-BE49-F238E27FC236}">
                <a16:creationId xmlns:a16="http://schemas.microsoft.com/office/drawing/2014/main" id="{885519ED-21CB-F4F6-48CD-41E5FDDBB5AF}"/>
              </a:ext>
            </a:extLst>
          </p:cNvPr>
          <p:cNvSpPr/>
          <p:nvPr/>
        </p:nvSpPr>
        <p:spPr>
          <a:xfrm>
            <a:off x="5442124" y="1069846"/>
            <a:ext cx="6099048" cy="480060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766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5561F3-36D0-752C-9A7F-B313114931ED}"/>
              </a:ext>
            </a:extLst>
          </p:cNvPr>
          <p:cNvSpPr>
            <a:spLocks noGrp="1"/>
          </p:cNvSpPr>
          <p:nvPr>
            <p:ph type="title"/>
          </p:nvPr>
        </p:nvSpPr>
        <p:spPr>
          <a:xfrm>
            <a:off x="838200" y="274320"/>
            <a:ext cx="3200400" cy="1737360"/>
          </a:xfrm>
        </p:spPr>
        <p:txBody>
          <a:bodyPr/>
          <a:lstStyle/>
          <a:p>
            <a:r>
              <a:rPr lang="en-AU" dirty="0"/>
              <a:t>Red King Project</a:t>
            </a:r>
            <a:endParaRPr lang="en-US" dirty="0"/>
          </a:p>
        </p:txBody>
      </p:sp>
      <p:pic>
        <p:nvPicPr>
          <p:cNvPr id="9" name="Picture Placeholder 8" descr="A close-up of a map&#10;&#10;Description automatically generated">
            <a:extLst>
              <a:ext uri="{FF2B5EF4-FFF2-40B4-BE49-F238E27FC236}">
                <a16:creationId xmlns:a16="http://schemas.microsoft.com/office/drawing/2014/main" id="{A1AFD9D3-9224-98F9-B7C7-6409E310EA7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4319" b="14319"/>
          <a:stretch>
            <a:fillRect/>
          </a:stretch>
        </p:blipFill>
        <p:spPr>
          <a:xfrm>
            <a:off x="5929420" y="1087654"/>
            <a:ext cx="5216311" cy="4788213"/>
          </a:xfrm>
        </p:spPr>
      </p:pic>
      <p:sp>
        <p:nvSpPr>
          <p:cNvPr id="7" name="Text Placeholder 6">
            <a:extLst>
              <a:ext uri="{FF2B5EF4-FFF2-40B4-BE49-F238E27FC236}">
                <a16:creationId xmlns:a16="http://schemas.microsoft.com/office/drawing/2014/main" id="{D86957EA-50EC-0468-438F-08DB3E395A66}"/>
              </a:ext>
            </a:extLst>
          </p:cNvPr>
          <p:cNvSpPr>
            <a:spLocks noGrp="1"/>
          </p:cNvSpPr>
          <p:nvPr>
            <p:ph type="body" sz="half" idx="2"/>
          </p:nvPr>
        </p:nvSpPr>
        <p:spPr>
          <a:xfrm>
            <a:off x="838200" y="2011680"/>
            <a:ext cx="4936958" cy="4052236"/>
          </a:xfrm>
        </p:spPr>
        <p:txBody>
          <a:bodyPr>
            <a:normAutofit/>
          </a:bodyPr>
          <a:lstStyle/>
          <a:p>
            <a:pPr marL="2114550" lvl="4" indent="-285750">
              <a:buFont typeface="Wingdings" panose="05000000000000000000" pitchFamily="2" charset="2"/>
              <a:buChar char="q"/>
            </a:pPr>
            <a:r>
              <a:rPr lang="en-AU" sz="800" dirty="0">
                <a:solidFill>
                  <a:schemeClr val="tx1"/>
                </a:solidFill>
              </a:rPr>
              <a:t>.</a:t>
            </a:r>
          </a:p>
          <a:p>
            <a:pPr marL="285750" indent="-285750">
              <a:buFont typeface="Wingdings" panose="05000000000000000000" pitchFamily="2" charset="2"/>
              <a:buChar char="q"/>
            </a:pPr>
            <a:r>
              <a:rPr lang="en-AU" sz="1600" dirty="0">
                <a:solidFill>
                  <a:schemeClr val="tx1"/>
                </a:solidFill>
              </a:rPr>
              <a:t>Ten potential targets RCW01 – RCW10  were identified by SGC (</a:t>
            </a:r>
            <a:r>
              <a:rPr lang="en-AU" sz="1600" dirty="0" err="1">
                <a:solidFill>
                  <a:schemeClr val="tx1"/>
                </a:solidFill>
              </a:rPr>
              <a:t>Huzi</a:t>
            </a:r>
            <a:r>
              <a:rPr lang="en-AU" sz="1600" dirty="0">
                <a:solidFill>
                  <a:schemeClr val="tx1"/>
                </a:solidFill>
              </a:rPr>
              <a:t> 2016) based on structure and historic workings .</a:t>
            </a:r>
          </a:p>
          <a:p>
            <a:pPr marL="285750" indent="-285750">
              <a:buFont typeface="Wingdings" panose="05000000000000000000" pitchFamily="2" charset="2"/>
              <a:buChar char="q"/>
            </a:pPr>
            <a:r>
              <a:rPr lang="en-AU" sz="1600" dirty="0">
                <a:solidFill>
                  <a:schemeClr val="tx1"/>
                </a:solidFill>
              </a:rPr>
              <a:t>The SGC targets RCW02 and RCW06 were selected for further modelling work by Craven &amp; Associates in 2020 at an optimal angle  to the original  ground magnetic data set.</a:t>
            </a:r>
          </a:p>
          <a:p>
            <a:pPr marL="285750" indent="-285750">
              <a:buFont typeface="Wingdings" panose="05000000000000000000" pitchFamily="2" charset="2"/>
              <a:buChar char="q"/>
            </a:pPr>
            <a:r>
              <a:rPr lang="en-AU" sz="1600" dirty="0">
                <a:solidFill>
                  <a:schemeClr val="tx1"/>
                </a:solidFill>
              </a:rPr>
              <a:t>The two targets areas formed the Red King Project with the </a:t>
            </a:r>
            <a:r>
              <a:rPr lang="en-AU" sz="1600" dirty="0" err="1">
                <a:solidFill>
                  <a:schemeClr val="tx1"/>
                </a:solidFill>
              </a:rPr>
              <a:t>Betty&amp;Llyod</a:t>
            </a:r>
            <a:r>
              <a:rPr lang="en-AU" sz="1600" dirty="0">
                <a:solidFill>
                  <a:schemeClr val="tx1"/>
                </a:solidFill>
              </a:rPr>
              <a:t> Historic workings on M39/388 and historic alluvial workings on P39/5467.</a:t>
            </a:r>
            <a:endParaRPr lang="en-US" sz="1600" dirty="0">
              <a:solidFill>
                <a:schemeClr val="tx1"/>
              </a:solidFill>
            </a:endParaRPr>
          </a:p>
        </p:txBody>
      </p:sp>
      <p:sp>
        <p:nvSpPr>
          <p:cNvPr id="5" name="Rectangle 4">
            <a:extLst>
              <a:ext uri="{FF2B5EF4-FFF2-40B4-BE49-F238E27FC236}">
                <a16:creationId xmlns:a16="http://schemas.microsoft.com/office/drawing/2014/main" id="{16503B25-7FC8-4629-0522-E52432ADC7D4}"/>
              </a:ext>
            </a:extLst>
          </p:cNvPr>
          <p:cNvSpPr/>
          <p:nvPr/>
        </p:nvSpPr>
        <p:spPr>
          <a:xfrm>
            <a:off x="5929420" y="1087654"/>
            <a:ext cx="5216311" cy="478821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584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F60FB1-9F63-183B-B9C7-BFCBFBDC601B}"/>
              </a:ext>
            </a:extLst>
          </p:cNvPr>
          <p:cNvSpPr>
            <a:spLocks noGrp="1"/>
          </p:cNvSpPr>
          <p:nvPr>
            <p:ph type="title"/>
          </p:nvPr>
        </p:nvSpPr>
        <p:spPr>
          <a:xfrm>
            <a:off x="419101" y="133349"/>
            <a:ext cx="2571749" cy="1533525"/>
          </a:xfrm>
        </p:spPr>
        <p:txBody>
          <a:bodyPr/>
          <a:lstStyle/>
          <a:p>
            <a:r>
              <a:rPr lang="en-AU" dirty="0"/>
              <a:t>Ked King Project</a:t>
            </a:r>
            <a:endParaRPr lang="en-US" dirty="0"/>
          </a:p>
        </p:txBody>
      </p:sp>
      <p:pic>
        <p:nvPicPr>
          <p:cNvPr id="10" name="Picture Placeholder 9" descr="A close-up of a grid&#10;&#10;Description automatically generated">
            <a:extLst>
              <a:ext uri="{FF2B5EF4-FFF2-40B4-BE49-F238E27FC236}">
                <a16:creationId xmlns:a16="http://schemas.microsoft.com/office/drawing/2014/main" id="{208DDDBD-10F9-D40C-CD3A-436B2163D32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9147" b="9147"/>
          <a:stretch>
            <a:fillRect/>
          </a:stretch>
        </p:blipFill>
        <p:spPr>
          <a:xfrm>
            <a:off x="6735764" y="1182731"/>
            <a:ext cx="4050769" cy="4492537"/>
          </a:xfrm>
        </p:spPr>
      </p:pic>
      <p:sp>
        <p:nvSpPr>
          <p:cNvPr id="8" name="Text Placeholder 7">
            <a:extLst>
              <a:ext uri="{FF2B5EF4-FFF2-40B4-BE49-F238E27FC236}">
                <a16:creationId xmlns:a16="http://schemas.microsoft.com/office/drawing/2014/main" id="{0ADA07F2-AFA3-B7D4-7989-FAB02EB56D8E}"/>
              </a:ext>
            </a:extLst>
          </p:cNvPr>
          <p:cNvSpPr>
            <a:spLocks noGrp="1"/>
          </p:cNvSpPr>
          <p:nvPr>
            <p:ph type="body" sz="half" idx="2"/>
          </p:nvPr>
        </p:nvSpPr>
        <p:spPr>
          <a:xfrm>
            <a:off x="860979" y="1800927"/>
            <a:ext cx="4949572" cy="4108986"/>
          </a:xfrm>
        </p:spPr>
        <p:txBody>
          <a:bodyPr>
            <a:normAutofit/>
          </a:bodyPr>
          <a:lstStyle/>
          <a:p>
            <a:pPr marL="285750" indent="-285750">
              <a:buFont typeface="Wingdings" panose="05000000000000000000" pitchFamily="2" charset="2"/>
              <a:buChar char="q"/>
            </a:pPr>
            <a:r>
              <a:rPr lang="en-AU" dirty="0">
                <a:solidFill>
                  <a:schemeClr val="tx1"/>
                </a:solidFill>
              </a:rPr>
              <a:t>SGC had indicated the NW direction of the lineaments as the main structural corridor with the intersection of N-NNE connecting structures hosting gold mineralisation.</a:t>
            </a:r>
          </a:p>
          <a:p>
            <a:pPr marL="285750" indent="-285750">
              <a:buFont typeface="Wingdings" panose="05000000000000000000" pitchFamily="2" charset="2"/>
              <a:buChar char="q"/>
            </a:pPr>
            <a:r>
              <a:rPr lang="en-AU" dirty="0">
                <a:solidFill>
                  <a:schemeClr val="tx1"/>
                </a:solidFill>
              </a:rPr>
              <a:t>Craven concluded that the variation in magnetism at both targets areas offered potential for gold mineralisation.</a:t>
            </a:r>
          </a:p>
          <a:p>
            <a:pPr marL="285750" indent="-285750">
              <a:buFont typeface="Wingdings" panose="05000000000000000000" pitchFamily="2" charset="2"/>
              <a:buChar char="q"/>
            </a:pPr>
            <a:r>
              <a:rPr lang="en-AU" dirty="0">
                <a:solidFill>
                  <a:schemeClr val="tx1"/>
                </a:solidFill>
              </a:rPr>
              <a:t>The steep  SW dipping rectangular prisms were considered as potential targets.</a:t>
            </a:r>
          </a:p>
          <a:p>
            <a:pPr marL="285750" indent="-285750">
              <a:buFont typeface="Wingdings" panose="05000000000000000000" pitchFamily="2" charset="2"/>
              <a:buChar char="q"/>
            </a:pPr>
            <a:r>
              <a:rPr lang="en-AU" dirty="0">
                <a:solidFill>
                  <a:schemeClr val="tx1"/>
                </a:solidFill>
              </a:rPr>
              <a:t>Strong circular magnetic feature on P39/5467 hosts historic workings and quartz veining in a ENE direction.</a:t>
            </a:r>
          </a:p>
          <a:p>
            <a:endParaRPr lang="en-US" dirty="0">
              <a:solidFill>
                <a:schemeClr val="tx1"/>
              </a:solidFill>
            </a:endParaRPr>
          </a:p>
        </p:txBody>
      </p:sp>
      <p:sp>
        <p:nvSpPr>
          <p:cNvPr id="3" name="Rectangle 2">
            <a:extLst>
              <a:ext uri="{FF2B5EF4-FFF2-40B4-BE49-F238E27FC236}">
                <a16:creationId xmlns:a16="http://schemas.microsoft.com/office/drawing/2014/main" id="{2E4C079D-D994-ABC7-56D1-FA46A42F1B1F}"/>
              </a:ext>
            </a:extLst>
          </p:cNvPr>
          <p:cNvSpPr/>
          <p:nvPr/>
        </p:nvSpPr>
        <p:spPr>
          <a:xfrm>
            <a:off x="6735764" y="1182731"/>
            <a:ext cx="4050769" cy="4492537"/>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10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80C04F-30C6-F02D-FA7D-5F68BA04807E}"/>
              </a:ext>
            </a:extLst>
          </p:cNvPr>
          <p:cNvSpPr>
            <a:spLocks noGrp="1"/>
          </p:cNvSpPr>
          <p:nvPr>
            <p:ph type="title"/>
          </p:nvPr>
        </p:nvSpPr>
        <p:spPr>
          <a:xfrm>
            <a:off x="402386" y="442762"/>
            <a:ext cx="3080084" cy="1130969"/>
          </a:xfrm>
        </p:spPr>
        <p:txBody>
          <a:bodyPr/>
          <a:lstStyle/>
          <a:p>
            <a:r>
              <a:rPr lang="en-AU" dirty="0"/>
              <a:t>Red King Project</a:t>
            </a:r>
            <a:endParaRPr lang="en-US" dirty="0"/>
          </a:p>
        </p:txBody>
      </p:sp>
      <p:pic>
        <p:nvPicPr>
          <p:cNvPr id="7" name="Picture Placeholder 6" descr="A close-up of a map&#10;&#10;Description automatically generated">
            <a:extLst>
              <a:ext uri="{FF2B5EF4-FFF2-40B4-BE49-F238E27FC236}">
                <a16:creationId xmlns:a16="http://schemas.microsoft.com/office/drawing/2014/main" id="{F11C40FD-5E32-CD2B-0017-AF6488D8415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364" r="5364"/>
          <a:stretch/>
        </p:blipFill>
        <p:spPr>
          <a:xfrm>
            <a:off x="6852226" y="288765"/>
            <a:ext cx="3659428" cy="3423140"/>
          </a:xfrm>
        </p:spPr>
      </p:pic>
      <p:sp>
        <p:nvSpPr>
          <p:cNvPr id="5" name="Text Placeholder 4">
            <a:extLst>
              <a:ext uri="{FF2B5EF4-FFF2-40B4-BE49-F238E27FC236}">
                <a16:creationId xmlns:a16="http://schemas.microsoft.com/office/drawing/2014/main" id="{74EC55A5-6017-3451-08D4-E01635F95158}"/>
              </a:ext>
            </a:extLst>
          </p:cNvPr>
          <p:cNvSpPr>
            <a:spLocks noGrp="1"/>
          </p:cNvSpPr>
          <p:nvPr>
            <p:ph type="body" sz="half" idx="2"/>
          </p:nvPr>
        </p:nvSpPr>
        <p:spPr>
          <a:xfrm>
            <a:off x="548639" y="1857676"/>
            <a:ext cx="5659420" cy="4263102"/>
          </a:xfrm>
        </p:spPr>
        <p:txBody>
          <a:bodyPr>
            <a:noAutofit/>
          </a:bodyPr>
          <a:lstStyle/>
          <a:p>
            <a:pPr marL="285750" indent="-285750">
              <a:buFont typeface="Wingdings" panose="05000000000000000000" pitchFamily="2" charset="2"/>
              <a:buChar char="q"/>
            </a:pPr>
            <a:r>
              <a:rPr lang="en-AU" sz="1600" dirty="0">
                <a:solidFill>
                  <a:schemeClr val="tx1"/>
                </a:solidFill>
              </a:rPr>
              <a:t>Auger soil sampling programmes were planned on the two geophysical targets RCW06 and RCW02.</a:t>
            </a:r>
          </a:p>
          <a:p>
            <a:pPr marL="285750" indent="-285750">
              <a:buFont typeface="Wingdings" panose="05000000000000000000" pitchFamily="2" charset="2"/>
              <a:buChar char="q"/>
            </a:pPr>
            <a:r>
              <a:rPr lang="en-US" sz="1600" dirty="0">
                <a:solidFill>
                  <a:schemeClr val="tx1"/>
                </a:solidFill>
              </a:rPr>
              <a:t>The sampled areas incorporated successful metal detecting areas for gold  and historic workings.</a:t>
            </a:r>
          </a:p>
          <a:p>
            <a:pPr marL="285750" indent="-285750">
              <a:buFont typeface="Wingdings" panose="05000000000000000000" pitchFamily="2" charset="2"/>
              <a:buChar char="q"/>
            </a:pPr>
            <a:r>
              <a:rPr lang="en-US" sz="1600" dirty="0">
                <a:solidFill>
                  <a:schemeClr val="tx1"/>
                </a:solidFill>
              </a:rPr>
              <a:t>Two areas on M39/388 totaling approximately 26 Ha on 50x50m grid patterns.</a:t>
            </a:r>
          </a:p>
          <a:p>
            <a:pPr marL="285750" indent="-285750">
              <a:buFont typeface="Wingdings" panose="05000000000000000000" pitchFamily="2" charset="2"/>
              <a:buChar char="q"/>
            </a:pPr>
            <a:r>
              <a:rPr lang="en-US" sz="1600" dirty="0">
                <a:solidFill>
                  <a:schemeClr val="tx1"/>
                </a:solidFill>
              </a:rPr>
              <a:t>Area covered on P39/5467 approximately 1.2sq kms on 100m x 50m grid pattern followed by infill sampling at 50 x 25m.</a:t>
            </a:r>
          </a:p>
          <a:p>
            <a:pPr marL="285750" indent="-285750">
              <a:buFont typeface="Wingdings" panose="05000000000000000000" pitchFamily="2" charset="2"/>
              <a:buChar char="q"/>
            </a:pPr>
            <a:r>
              <a:rPr lang="en-US" sz="1600" dirty="0">
                <a:solidFill>
                  <a:schemeClr val="tx1"/>
                </a:solidFill>
              </a:rPr>
              <a:t>An auger soil </a:t>
            </a:r>
            <a:r>
              <a:rPr lang="en-US" sz="1600" dirty="0" err="1">
                <a:solidFill>
                  <a:schemeClr val="tx1"/>
                </a:solidFill>
              </a:rPr>
              <a:t>programme</a:t>
            </a:r>
            <a:r>
              <a:rPr lang="en-US" sz="1600" dirty="0">
                <a:solidFill>
                  <a:schemeClr val="tx1"/>
                </a:solidFill>
              </a:rPr>
              <a:t> on the Red Castle Project </a:t>
            </a:r>
            <a:r>
              <a:rPr lang="en-US" sz="1600" dirty="0" err="1">
                <a:solidFill>
                  <a:schemeClr val="tx1"/>
                </a:solidFill>
              </a:rPr>
              <a:t>Licence</a:t>
            </a:r>
            <a:r>
              <a:rPr lang="en-US" sz="1600" dirty="0">
                <a:solidFill>
                  <a:schemeClr val="tx1"/>
                </a:solidFill>
              </a:rPr>
              <a:t> P39/5539 covered an area of 1.5sq kms</a:t>
            </a:r>
          </a:p>
        </p:txBody>
      </p:sp>
      <p:pic>
        <p:nvPicPr>
          <p:cNvPr id="4" name="Picture 3" descr="A close-up of a map&#10;&#10;Description automatically generated">
            <a:extLst>
              <a:ext uri="{FF2B5EF4-FFF2-40B4-BE49-F238E27FC236}">
                <a16:creationId xmlns:a16="http://schemas.microsoft.com/office/drawing/2014/main" id="{E8C7943C-ED81-960D-69F4-83A722E84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3107" y="3729954"/>
            <a:ext cx="2029486" cy="2408872"/>
          </a:xfrm>
          <a:prstGeom prst="rect">
            <a:avLst/>
          </a:prstGeom>
        </p:spPr>
      </p:pic>
      <p:cxnSp>
        <p:nvCxnSpPr>
          <p:cNvPr id="8" name="Straight Connector 7">
            <a:extLst>
              <a:ext uri="{FF2B5EF4-FFF2-40B4-BE49-F238E27FC236}">
                <a16:creationId xmlns:a16="http://schemas.microsoft.com/office/drawing/2014/main" id="{015825A6-794D-473C-208D-4A44B3FDE8E1}"/>
              </a:ext>
            </a:extLst>
          </p:cNvPr>
          <p:cNvCxnSpPr>
            <a:cxnSpLocks/>
          </p:cNvCxnSpPr>
          <p:nvPr/>
        </p:nvCxnSpPr>
        <p:spPr>
          <a:xfrm>
            <a:off x="10511654" y="442762"/>
            <a:ext cx="0" cy="308971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F756EF7-C29F-2540-C0B9-832DBA6C3FAD}"/>
              </a:ext>
            </a:extLst>
          </p:cNvPr>
          <p:cNvCxnSpPr>
            <a:cxnSpLocks/>
          </p:cNvCxnSpPr>
          <p:nvPr/>
        </p:nvCxnSpPr>
        <p:spPr>
          <a:xfrm>
            <a:off x="7979343" y="3711906"/>
            <a:ext cx="1926640" cy="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9823F34C-E8D7-B4D4-7D41-E7E048A13E0A}"/>
              </a:ext>
            </a:extLst>
          </p:cNvPr>
          <p:cNvCxnSpPr>
            <a:cxnSpLocks/>
          </p:cNvCxnSpPr>
          <p:nvPr/>
        </p:nvCxnSpPr>
        <p:spPr>
          <a:xfrm>
            <a:off x="9905983" y="3711906"/>
            <a:ext cx="0" cy="2408872"/>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E307C299-21AB-7A32-E6E2-565BCED1872F}"/>
              </a:ext>
            </a:extLst>
          </p:cNvPr>
          <p:cNvCxnSpPr/>
          <p:nvPr/>
        </p:nvCxnSpPr>
        <p:spPr>
          <a:xfrm flipH="1">
            <a:off x="7969718" y="6120778"/>
            <a:ext cx="1936265"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7A4BCAFD-FA75-9A4D-6575-CC88D68F1040}"/>
              </a:ext>
            </a:extLst>
          </p:cNvPr>
          <p:cNvCxnSpPr>
            <a:cxnSpLocks/>
          </p:cNvCxnSpPr>
          <p:nvPr/>
        </p:nvCxnSpPr>
        <p:spPr>
          <a:xfrm flipH="1" flipV="1">
            <a:off x="7969718" y="3693859"/>
            <a:ext cx="9624" cy="2426919"/>
          </a:xfrm>
          <a:prstGeom prst="line">
            <a:avLst/>
          </a:prstGeom>
        </p:spPr>
        <p:style>
          <a:lnRef idx="2">
            <a:schemeClr val="dk1"/>
          </a:lnRef>
          <a:fillRef idx="0">
            <a:schemeClr val="dk1"/>
          </a:fillRef>
          <a:effectRef idx="1">
            <a:schemeClr val="dk1"/>
          </a:effectRef>
          <a:fontRef idx="minor">
            <a:schemeClr val="tx1"/>
          </a:fontRef>
        </p:style>
      </p:cxnSp>
      <p:sp>
        <p:nvSpPr>
          <p:cNvPr id="24" name="Rectangle 23">
            <a:extLst>
              <a:ext uri="{FF2B5EF4-FFF2-40B4-BE49-F238E27FC236}">
                <a16:creationId xmlns:a16="http://schemas.microsoft.com/office/drawing/2014/main" id="{1E1932DB-2730-8917-73BC-6325FE9F0821}"/>
              </a:ext>
            </a:extLst>
          </p:cNvPr>
          <p:cNvSpPr/>
          <p:nvPr/>
        </p:nvSpPr>
        <p:spPr>
          <a:xfrm>
            <a:off x="7440328" y="760396"/>
            <a:ext cx="2627716" cy="207905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5C65CF-FFDB-BCF1-980A-4798CD2AC74E}"/>
              </a:ext>
            </a:extLst>
          </p:cNvPr>
          <p:cNvSpPr/>
          <p:nvPr/>
        </p:nvSpPr>
        <p:spPr>
          <a:xfrm>
            <a:off x="6930189" y="442762"/>
            <a:ext cx="3571841" cy="308971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7F7FF5-845E-F221-B5FF-1B503165CB38}"/>
              </a:ext>
            </a:extLst>
          </p:cNvPr>
          <p:cNvSpPr/>
          <p:nvPr/>
        </p:nvSpPr>
        <p:spPr>
          <a:xfrm>
            <a:off x="7969718" y="3711905"/>
            <a:ext cx="1917007" cy="240887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2501589"/>
      </p:ext>
    </p:extLst>
  </p:cSld>
  <p:clrMapOvr>
    <a:masterClrMapping/>
  </p:clrMapOvr>
</p:sld>
</file>

<file path=ppt/theme/theme1.xml><?xml version="1.0" encoding="utf-8"?>
<a:theme xmlns:a="http://schemas.openxmlformats.org/drawingml/2006/main" name="Basis">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Basis</Template>
  <TotalTime>803</TotalTime>
  <Words>2747</Words>
  <Application>Microsoft Office PowerPoint</Application>
  <PresentationFormat>Widescreen</PresentationFormat>
  <Paragraphs>135</Paragraphs>
  <Slides>14</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Calibri</vt:lpstr>
      <vt:lpstr>Corbel</vt:lpstr>
      <vt:lpstr>Times New Roman</vt:lpstr>
      <vt:lpstr>Wingdings</vt:lpstr>
      <vt:lpstr>Basis</vt:lpstr>
      <vt:lpstr>RED KING PROJECT</vt:lpstr>
      <vt:lpstr>Red King Project</vt:lpstr>
      <vt:lpstr>Red King Project</vt:lpstr>
      <vt:lpstr>Red King Project</vt:lpstr>
      <vt:lpstr>Red King Project</vt:lpstr>
      <vt:lpstr>Red King Project</vt:lpstr>
      <vt:lpstr>Red King Project</vt:lpstr>
      <vt:lpstr>Ked King Project</vt:lpstr>
      <vt:lpstr>Red King Project</vt:lpstr>
      <vt:lpstr>Red King Project</vt:lpstr>
      <vt:lpstr>Red King Project</vt:lpstr>
      <vt:lpstr>Red King Project</vt:lpstr>
      <vt:lpstr>Red King Projec t</vt:lpstr>
      <vt:lpstr>Red King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KING PROJECT</dc:title>
  <dc:creator>Peter Paterson</dc:creator>
  <cp:lastModifiedBy>Peter Paterson</cp:lastModifiedBy>
  <cp:revision>4</cp:revision>
  <dcterms:created xsi:type="dcterms:W3CDTF">2024-05-21T12:35:52Z</dcterms:created>
  <dcterms:modified xsi:type="dcterms:W3CDTF">2024-07-17T05:35:53Z</dcterms:modified>
</cp:coreProperties>
</file>